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2"/>
  </p:normalViewPr>
  <p:slideViewPr>
    <p:cSldViewPr snapToGrid="0" snapToObjects="1">
      <p:cViewPr varScale="1">
        <p:scale>
          <a:sx n="41" d="100"/>
          <a:sy n="41" d="100"/>
        </p:scale>
        <p:origin x="614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1.32412E-2"/>
          <c:y val="5.3609900000000002E-2"/>
          <c:w val="0.22050900000000001"/>
          <c:h val="0.8802799999999999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Регион 1</c:v>
                </c:pt>
              </c:strCache>
            </c:strRef>
          </c:tx>
          <c:spPr>
            <a:solidFill>
              <a:srgbClr val="A198FF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8D5B-3E40-9037-F821D341C774}"/>
              </c:ext>
            </c:extLst>
          </c:dPt>
          <c:dPt>
            <c:idx val="1"/>
            <c:bubble3D val="0"/>
            <c:explosion val="12"/>
            <c:spPr>
              <a:solidFill>
                <a:srgbClr val="00CF6F"/>
              </a:solidFill>
              <a:ln w="12700" cap="flat">
                <a:noFill/>
                <a:miter lim="400000"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D5B-3E40-9037-F821D341C774}"/>
              </c:ext>
            </c:extLst>
          </c:dPt>
          <c:dLbls>
            <c:dLbl>
              <c:idx val="0"/>
              <c:numFmt formatCode="#,##0%" sourceLinked="0"/>
              <c:spPr/>
              <c:txPr>
                <a:bodyPr/>
                <a:lstStyle/>
                <a:p>
                  <a:pPr>
                    <a:defRPr sz="3500" b="0" i="0" u="none" strike="noStrike">
                      <a:solidFill>
                        <a:srgbClr val="FFFFFF"/>
                      </a:solidFill>
                      <a:latin typeface="Montserrat SemiBold"/>
                    </a:defRPr>
                  </a:pPr>
                  <a:endParaRPr lang="ru-RU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numFmt formatCode="#,##0%" sourceLinked="0"/>
              <c:spPr/>
              <c:txPr>
                <a:bodyPr/>
                <a:lstStyle/>
                <a:p>
                  <a:pPr>
                    <a:defRPr sz="3500" b="0" i="0" u="none" strike="noStrike">
                      <a:solidFill>
                        <a:srgbClr val="FFFFFF"/>
                      </a:solidFill>
                      <a:latin typeface="Montserrat SemiBold"/>
                    </a:defRPr>
                  </a:pPr>
                  <a:endParaRPr lang="ru-RU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500" b="0" i="0" u="none" strike="noStrike">
                    <a:solidFill>
                      <a:srgbClr val="FFFFFF"/>
                    </a:solidFill>
                    <a:latin typeface="Montserrat SemiBold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Sheet1!$B$1:$C$1</c:f>
              <c:strCache>
                <c:ptCount val="2"/>
                <c:pt idx="0">
                  <c:v>Общая карта</c:v>
                </c:pt>
                <c:pt idx="1">
                  <c:v>Личная карта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629978</c:v>
                </c:pt>
                <c:pt idx="1">
                  <c:v>1212289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D5B-3E40-9037-F821D341C7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173681"/>
          <c:y val="0.65403500000000003"/>
          <c:w val="0.82631900000000003"/>
          <c:h val="0.1718590000000000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3000" b="0" i="0" u="none" strike="noStrike">
              <a:solidFill>
                <a:srgbClr val="000000"/>
              </a:solidFill>
              <a:latin typeface="Montserrat Medium"/>
            </a:defRPr>
          </a:pPr>
          <a:endParaRPr lang="ru-RU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7" name="Shape 2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819686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Информационное сообщение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Информация о факте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Информация о факте</a:t>
            </a:r>
          </a:p>
        </p:txBody>
      </p:sp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Авторство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Авторство</a:t>
            </a:r>
          </a:p>
        </p:txBody>
      </p:sp>
      <p:sp>
        <p:nvSpPr>
          <p:cNvPr id="116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«Важная цитата»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Изображение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Изображение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Изображение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Изображение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сто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Заголовок слайда"/>
          <p:cNvSpPr txBox="1">
            <a:spLocks noGrp="1"/>
          </p:cNvSpPr>
          <p:nvPr>
            <p:ph type="body" sz="quarter" idx="21"/>
          </p:nvPr>
        </p:nvSpPr>
        <p:spPr>
          <a:xfrm>
            <a:off x="1803400" y="1513755"/>
            <a:ext cx="21005800" cy="192611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8400" b="1">
                <a:solidFill>
                  <a:srgbClr val="5CC97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Заголовок слайда</a:t>
            </a:r>
          </a:p>
        </p:txBody>
      </p:sp>
      <p:sp>
        <p:nvSpPr>
          <p:cNvPr id="15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 anchor="t"/>
          <a:lstStyle>
            <a:lvl1pPr defTabSz="825500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887537" y="4536281"/>
            <a:ext cx="14716126" cy="4643438"/>
          </a:xfrm>
          <a:prstGeom prst="rect">
            <a:avLst/>
          </a:prstGeom>
        </p:spPr>
        <p:txBody>
          <a:bodyPr lIns="71437" tIns="71437" rIns="71437" bIns="71437" anchor="ctr"/>
          <a:lstStyle>
            <a:lvl1pPr defTabSz="821531">
              <a:lnSpc>
                <a:spcPct val="100000"/>
              </a:lnSpc>
              <a:defRPr sz="9600" spc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58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78146" y="13010554"/>
            <a:ext cx="409849" cy="402098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5500">
              <a:defRPr b="1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</p:spPr>
        <p:txBody>
          <a:bodyPr anchor="ctr"/>
          <a:lstStyle>
            <a:lvl1pPr defTabSz="821531">
              <a:lnSpc>
                <a:spcPct val="100000"/>
              </a:lnSpc>
              <a:defRPr sz="2800" b="0" spc="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66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</p:spPr>
        <p:txBody>
          <a:bodyPr anchor="ctr"/>
          <a:lstStyle>
            <a:lvl1pPr marL="293076" indent="-293076" defTabSz="821531">
              <a:lnSpc>
                <a:spcPct val="120000"/>
              </a:lnSpc>
              <a:spcBef>
                <a:spcPts val="2400"/>
              </a:spcBef>
              <a:buSzPct val="75000"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28076" indent="-293076" defTabSz="821531">
              <a:lnSpc>
                <a:spcPct val="120000"/>
              </a:lnSpc>
              <a:spcBef>
                <a:spcPts val="2400"/>
              </a:spcBef>
              <a:buSzPct val="75000"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1563076" indent="-293076" defTabSz="821531">
              <a:lnSpc>
                <a:spcPct val="120000"/>
              </a:lnSpc>
              <a:spcBef>
                <a:spcPts val="2400"/>
              </a:spcBef>
              <a:buSzPct val="75000"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2198076" indent="-293076" defTabSz="821531">
              <a:lnSpc>
                <a:spcPct val="120000"/>
              </a:lnSpc>
              <a:spcBef>
                <a:spcPts val="2400"/>
              </a:spcBef>
              <a:buSzPct val="75000"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2833076" indent="-293076" defTabSz="821531">
              <a:lnSpc>
                <a:spcPct val="120000"/>
              </a:lnSpc>
              <a:spcBef>
                <a:spcPts val="2400"/>
              </a:spcBef>
              <a:buSzPct val="75000"/>
              <a:defRPr sz="24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363" y="13081000"/>
            <a:ext cx="368574" cy="360822"/>
          </a:xfrm>
          <a:prstGeom prst="rect">
            <a:avLst/>
          </a:prstGeom>
        </p:spPr>
        <p:txBody>
          <a:bodyPr anchor="t"/>
          <a:lstStyle>
            <a:lvl1pPr defTabSz="825500">
              <a:defRPr b="1">
                <a:solidFill>
                  <a:srgbClr val="A6AAA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сто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Заголовок слайда"/>
          <p:cNvSpPr txBox="1">
            <a:spLocks noGrp="1"/>
          </p:cNvSpPr>
          <p:nvPr>
            <p:ph type="body" sz="quarter" idx="21"/>
          </p:nvPr>
        </p:nvSpPr>
        <p:spPr>
          <a:xfrm>
            <a:off x="1803400" y="1513755"/>
            <a:ext cx="21005800" cy="192611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8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Заголовок слайда</a:t>
            </a:r>
          </a:p>
        </p:txBody>
      </p:sp>
      <p:sp>
        <p:nvSpPr>
          <p:cNvPr id="17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 anchor="t"/>
          <a:lstStyle>
            <a:lvl1pPr defTabSz="825500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Заголовок презентации</a:t>
            </a:r>
          </a:p>
        </p:txBody>
      </p:sp>
      <p:sp>
        <p:nvSpPr>
          <p:cNvPr id="23" name="Автор и дата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 и дата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100000"/>
              </a:lnSpc>
              <a:defRPr sz="11200" b="0" spc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8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 anchor="t"/>
          <a:lstStyle>
            <a:lvl1pPr defTabSz="825500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екст и абзац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Заголовок слайда"/>
          <p:cNvSpPr txBox="1">
            <a:spLocks noGrp="1"/>
          </p:cNvSpPr>
          <p:nvPr>
            <p:ph type="body" sz="quarter" idx="21"/>
          </p:nvPr>
        </p:nvSpPr>
        <p:spPr>
          <a:xfrm>
            <a:off x="1803400" y="1513755"/>
            <a:ext cx="21005800" cy="192611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8400" b="1">
                <a:solidFill>
                  <a:srgbClr val="5CC97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Заголовок слайда</a:t>
            </a:r>
          </a:p>
        </p:txBody>
      </p:sp>
      <p:sp>
        <p:nvSpPr>
          <p:cNvPr id="192" name="Подзаголовок 1…"/>
          <p:cNvSpPr txBox="1">
            <a:spLocks noGrp="1"/>
          </p:cNvSpPr>
          <p:nvPr>
            <p:ph type="body" idx="22"/>
          </p:nvPr>
        </p:nvSpPr>
        <p:spPr>
          <a:xfrm>
            <a:off x="1803400" y="4043047"/>
            <a:ext cx="20038269" cy="9116931"/>
          </a:xfrm>
          <a:prstGeom prst="rect">
            <a:avLst/>
          </a:prstGeom>
        </p:spPr>
        <p:txBody>
          <a:bodyPr/>
          <a:lstStyle/>
          <a:p>
            <a: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Подзаголовок 1</a:t>
            </a:r>
          </a:p>
          <a:p>
            <a:pPr marL="0" indent="0" defTabSz="825500">
              <a:lnSpc>
                <a:spcPct val="100000"/>
              </a:lnSpc>
              <a:spcBef>
                <a:spcPts val="3000"/>
              </a:spcBef>
              <a:buSzTx/>
              <a:buNone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Место для текста.</a:t>
            </a:r>
          </a:p>
          <a:p>
            <a:pPr marL="0" indent="0" defTabSz="825500">
              <a:lnSpc>
                <a:spcPct val="100000"/>
              </a:lnSpc>
              <a:spcBef>
                <a:spcPts val="6000"/>
              </a:spcBef>
              <a:buSzTx/>
              <a:buNone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Подзаголовок 2</a:t>
            </a:r>
          </a:p>
          <a:p>
            <a:pPr marL="0" indent="0" defTabSz="825500">
              <a:lnSpc>
                <a:spcPct val="100000"/>
              </a:lnSpc>
              <a:spcBef>
                <a:spcPts val="3000"/>
              </a:spcBef>
              <a:buSzTx/>
              <a:buNone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Место для текста.</a:t>
            </a:r>
          </a:p>
          <a:p>
            <a:pPr marL="0" indent="0" defTabSz="825500">
              <a:lnSpc>
                <a:spcPct val="100000"/>
              </a:lnSpc>
              <a:spcBef>
                <a:spcPts val="6000"/>
              </a:spcBef>
              <a:buSzTx/>
              <a:buNone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Подзаголовок 3</a:t>
            </a:r>
          </a:p>
          <a:p>
            <a:pPr marL="0" indent="0" defTabSz="825500">
              <a:lnSpc>
                <a:spcPct val="100000"/>
              </a:lnSpc>
              <a:spcBef>
                <a:spcPts val="3000"/>
              </a:spcBef>
              <a:buSzTx/>
              <a:buNone/>
              <a:defRPr sz="28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Место для текста.</a:t>
            </a:r>
          </a:p>
        </p:txBody>
      </p:sp>
      <p:sp>
        <p:nvSpPr>
          <p:cNvPr id="19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</p:spPr>
        <p:txBody>
          <a:bodyPr anchor="t"/>
          <a:lstStyle>
            <a:lvl1pPr defTabSz="825500"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ster">
    <p:bg>
      <p:bgPr>
        <a:solidFill>
          <a:srgbClr val="FE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30149" y="-3911601"/>
            <a:ext cx="10002689" cy="10769601"/>
          </a:xfrm>
          <a:prstGeom prst="rect">
            <a:avLst/>
          </a:prstGeom>
        </p:spPr>
        <p:txBody>
          <a:bodyPr anchor="ctr"/>
          <a:lstStyle>
            <a:lvl1pPr defTabSz="825500">
              <a:lnSpc>
                <a:spcPct val="150000"/>
              </a:lnSpc>
              <a:defRPr sz="70000">
                <a:solidFill>
                  <a:srgbClr val="FFFFFF">
                    <a:alpha val="10000"/>
                  </a:srgb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Заголовок слайда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43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44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6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азде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раздела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Заголовок раздела</a:t>
            </a:r>
          </a:p>
        </p:txBody>
      </p:sp>
      <p:sp>
        <p:nvSpPr>
          <p:cNvPr id="7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80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Заголовок повестки дня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Заголовок повестки дня</a:t>
            </a:r>
          </a:p>
        </p:txBody>
      </p:sp>
      <p:sp>
        <p:nvSpPr>
          <p:cNvPr id="89" name="Подзаголовок повестки дня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повестки дня</a:t>
            </a:r>
          </a:p>
        </p:txBody>
      </p:sp>
      <p:sp>
        <p:nvSpPr>
          <p:cNvPr id="90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Темы повестки дня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Заголовок слайда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tif"/><Relationship Id="rId7" Type="http://schemas.openxmlformats.org/officeDocument/2006/relationships/image" Target="../media/image62.png"/><Relationship Id="rId2" Type="http://schemas.openxmlformats.org/officeDocument/2006/relationships/hyperlink" Target="https://rkeeper.ru/products/loyalty/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rkeeper.ru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img_04.png" descr="img_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логотип_белый.png" descr="логотип_белый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0884" y="3597788"/>
            <a:ext cx="5440316" cy="1597449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Сервис создания программ лояльности для гостей"/>
          <p:cNvSpPr txBox="1"/>
          <p:nvPr/>
        </p:nvSpPr>
        <p:spPr>
          <a:xfrm>
            <a:off x="2717518" y="5927211"/>
            <a:ext cx="15263786" cy="419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9000" spc="9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Сервис создания программ лояльности для гостей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56;g73843fe8fe_0_18"/>
          <p:cNvSpPr txBox="1"/>
          <p:nvPr/>
        </p:nvSpPr>
        <p:spPr>
          <a:xfrm>
            <a:off x="1033013" y="4750319"/>
            <a:ext cx="7469293" cy="1033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120000"/>
              </a:lnSpc>
              <a:defRPr sz="30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dirty="0" err="1"/>
              <a:t>Контролируйте</a:t>
            </a:r>
            <a:r>
              <a:rPr dirty="0"/>
              <a:t> </a:t>
            </a:r>
            <a:r>
              <a:rPr dirty="0" err="1"/>
              <a:t>главные</a:t>
            </a:r>
            <a:r>
              <a:rPr dirty="0"/>
              <a:t> </a:t>
            </a:r>
            <a:r>
              <a:rPr dirty="0" err="1"/>
              <a:t>показатели</a:t>
            </a:r>
            <a:r>
              <a:rPr dirty="0"/>
              <a:t> </a:t>
            </a:r>
            <a:r>
              <a:rPr dirty="0" err="1"/>
              <a:t>бизнеса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режиме</a:t>
            </a:r>
            <a:r>
              <a:rPr dirty="0"/>
              <a:t> </a:t>
            </a:r>
            <a:r>
              <a:rPr dirty="0" err="1"/>
              <a:t>онлайн</a:t>
            </a:r>
            <a:endParaRPr dirty="0"/>
          </a:p>
        </p:txBody>
      </p:sp>
      <p:sp>
        <p:nvSpPr>
          <p:cNvPr id="388" name="Google Shape;56;g73843fe8fe_0_18"/>
          <p:cNvSpPr txBox="1"/>
          <p:nvPr/>
        </p:nvSpPr>
        <p:spPr>
          <a:xfrm>
            <a:off x="1033013" y="7547254"/>
            <a:ext cx="5617971" cy="169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04800" indent="-304800" algn="l" defTabSz="914400">
              <a:lnSpc>
                <a:spcPct val="120000"/>
              </a:lnSpc>
              <a:buSzPct val="123000"/>
              <a:buChar char="•"/>
              <a:defRPr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Дашборд</a:t>
            </a:r>
          </a:p>
          <a:p>
            <a:pPr marL="304800" indent="-304800" algn="l" defTabSz="914400">
              <a:lnSpc>
                <a:spcPct val="120000"/>
              </a:lnSpc>
              <a:buSzPct val="123000"/>
              <a:buChar char="•"/>
              <a:defRPr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Эффективность акций</a:t>
            </a:r>
          </a:p>
          <a:p>
            <a:pPr marL="304800" indent="-304800" algn="l" defTabSz="914400">
              <a:lnSpc>
                <a:spcPct val="120000"/>
              </a:lnSpc>
              <a:buSzPct val="123000"/>
              <a:buChar char="•"/>
              <a:defRPr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Структура заказов</a:t>
            </a:r>
          </a:p>
          <a:p>
            <a:pPr marL="304800" indent="-304800" algn="l" defTabSz="914400">
              <a:lnSpc>
                <a:spcPct val="120000"/>
              </a:lnSpc>
              <a:buSzPct val="123000"/>
              <a:buChar char="•"/>
              <a:defRPr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Баланс бонусов в сети</a:t>
            </a:r>
          </a:p>
        </p:txBody>
      </p:sp>
      <p:sp>
        <p:nvSpPr>
          <p:cNvPr id="389" name="Google Shape;56;g73843fe8fe_0_18"/>
          <p:cNvSpPr txBox="1"/>
          <p:nvPr/>
        </p:nvSpPr>
        <p:spPr>
          <a:xfrm>
            <a:off x="3043610" y="748805"/>
            <a:ext cx="7214747" cy="3210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lnSpc>
                <a:spcPct val="110000"/>
              </a:lnSpc>
              <a:defRPr sz="6500">
                <a:solidFill>
                  <a:srgbClr val="29304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 err="1"/>
              <a:t>Дашборд</a:t>
            </a:r>
            <a:r>
              <a:rPr dirty="0"/>
              <a:t/>
            </a:r>
            <a:br>
              <a:rPr dirty="0"/>
            </a:br>
            <a:r>
              <a:rPr dirty="0" err="1"/>
              <a:t>эффективности</a:t>
            </a:r>
            <a:r>
              <a:rPr dirty="0"/>
              <a:t/>
            </a:r>
            <a:br>
              <a:rPr dirty="0"/>
            </a:br>
            <a:r>
              <a:rPr dirty="0" err="1"/>
              <a:t>бизнеса</a:t>
            </a:r>
            <a:endParaRPr dirty="0"/>
          </a:p>
        </p:txBody>
      </p:sp>
      <p:sp>
        <p:nvSpPr>
          <p:cNvPr id="391" name="Google Shape;56;g73843fe8fe_0_18"/>
          <p:cNvSpPr txBox="1"/>
          <p:nvPr/>
        </p:nvSpPr>
        <p:spPr>
          <a:xfrm>
            <a:off x="981058" y="6751711"/>
            <a:ext cx="471053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130000"/>
              </a:lnSpc>
              <a:defRPr sz="2600">
                <a:solidFill>
                  <a:srgbClr val="00CF6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Оценка эффективности</a:t>
            </a:r>
          </a:p>
        </p:txBody>
      </p:sp>
      <p:pic>
        <p:nvPicPr>
          <p:cNvPr id="393" name="4g.png" descr="4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5022" y="748805"/>
            <a:ext cx="1408975" cy="1414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46F0998-647F-A24D-80ED-E810157FD1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9396" y="-25207"/>
            <a:ext cx="16074604" cy="13777784"/>
          </a:xfrm>
          <a:prstGeom prst="rect">
            <a:avLst/>
          </a:prstGeom>
        </p:spPr>
      </p:pic>
      <p:sp>
        <p:nvSpPr>
          <p:cNvPr id="390" name="Google Shape;56;g73843fe8fe_0_18"/>
          <p:cNvSpPr txBox="1"/>
          <p:nvPr/>
        </p:nvSpPr>
        <p:spPr>
          <a:xfrm>
            <a:off x="6098760" y="7453811"/>
            <a:ext cx="6066616" cy="1694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04800" indent="-304800" algn="l" defTabSz="914400">
              <a:lnSpc>
                <a:spcPct val="120000"/>
              </a:lnSpc>
              <a:buSzPct val="123000"/>
              <a:buChar char="•"/>
              <a:defRPr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 err="1"/>
              <a:t>Рейтинг</a:t>
            </a:r>
            <a:r>
              <a:rPr dirty="0"/>
              <a:t> </a:t>
            </a:r>
            <a:r>
              <a:rPr dirty="0" err="1"/>
              <a:t>официантов</a:t>
            </a:r>
            <a:endParaRPr dirty="0"/>
          </a:p>
          <a:p>
            <a:pPr marL="304800" indent="-304800" algn="l" defTabSz="914400">
              <a:lnSpc>
                <a:spcPct val="120000"/>
              </a:lnSpc>
              <a:buSzPct val="123000"/>
              <a:buChar char="•"/>
              <a:defRPr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 err="1"/>
              <a:t>Отзывы</a:t>
            </a:r>
            <a:endParaRPr dirty="0"/>
          </a:p>
          <a:p>
            <a:pPr marL="304800" indent="-304800" algn="l" defTabSz="914400">
              <a:lnSpc>
                <a:spcPct val="120000"/>
              </a:lnSpc>
              <a:buSzPct val="123000"/>
              <a:buChar char="•"/>
              <a:defRPr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 err="1"/>
              <a:t>Антифрод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ресторанам</a:t>
            </a:r>
            <a:r>
              <a:rPr dirty="0"/>
              <a:t> </a:t>
            </a:r>
          </a:p>
          <a:p>
            <a:pPr marL="304800" indent="-304800" algn="l" defTabSz="914400">
              <a:lnSpc>
                <a:spcPct val="120000"/>
              </a:lnSpc>
              <a:buSzPct val="123000"/>
              <a:buChar char="•"/>
              <a:defRPr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 err="1"/>
              <a:t>Антифрод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официантам</a:t>
            </a:r>
            <a:endParaRPr dirty="0"/>
          </a:p>
        </p:txBody>
      </p:sp>
      <p:sp>
        <p:nvSpPr>
          <p:cNvPr id="392" name="Google Shape;56;g73843fe8fe_0_18"/>
          <p:cNvSpPr txBox="1"/>
          <p:nvPr/>
        </p:nvSpPr>
        <p:spPr>
          <a:xfrm>
            <a:off x="6073997" y="6670482"/>
            <a:ext cx="405249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130000"/>
              </a:lnSpc>
              <a:defRPr sz="2600">
                <a:solidFill>
                  <a:srgbClr val="00CF6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dirty="0" err="1"/>
              <a:t>Контроль</a:t>
            </a:r>
            <a:r>
              <a:rPr dirty="0"/>
              <a:t> </a:t>
            </a:r>
            <a:r>
              <a:rPr dirty="0" err="1"/>
              <a:t>качества</a:t>
            </a:r>
            <a:endParaRPr dirty="0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Квадрат"/>
          <p:cNvSpPr/>
          <p:nvPr/>
        </p:nvSpPr>
        <p:spPr>
          <a:xfrm>
            <a:off x="10691883" y="-21720"/>
            <a:ext cx="13749465" cy="13759439"/>
          </a:xfrm>
          <a:prstGeom prst="rect">
            <a:avLst/>
          </a:prstGeom>
          <a:solidFill>
            <a:srgbClr val="899CF3">
              <a:alpha val="42972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l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02" name="Google Shape;56;g73843fe8fe_0_18"/>
          <p:cNvSpPr txBox="1"/>
          <p:nvPr/>
        </p:nvSpPr>
        <p:spPr>
          <a:xfrm>
            <a:off x="1033013" y="4860623"/>
            <a:ext cx="6611547" cy="1597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120000"/>
              </a:lnSpc>
              <a:defRPr sz="30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Узнайте предпочтения ваших гостей и делайте персональные предложения</a:t>
            </a:r>
          </a:p>
        </p:txBody>
      </p:sp>
      <p:sp>
        <p:nvSpPr>
          <p:cNvPr id="403" name="Google Shape;56;g73843fe8fe_0_18"/>
          <p:cNvSpPr txBox="1"/>
          <p:nvPr/>
        </p:nvSpPr>
        <p:spPr>
          <a:xfrm>
            <a:off x="1033013" y="7305069"/>
            <a:ext cx="6069465" cy="426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30200" indent="-330200" algn="l" defTabSz="914400">
              <a:lnSpc>
                <a:spcPct val="190000"/>
              </a:lnSpc>
              <a:buSzPct val="123000"/>
              <a:buChar char="•"/>
              <a:defRPr sz="2600">
                <a:solidFill>
                  <a:srgbClr val="6676B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RFM-анализ</a:t>
            </a:r>
          </a:p>
          <a:p>
            <a:pPr marL="330200" indent="-330200" algn="l" defTabSz="914400">
              <a:lnSpc>
                <a:spcPct val="190000"/>
              </a:lnSpc>
              <a:buSzPct val="123000"/>
              <a:buChar char="•"/>
              <a:defRPr sz="2600">
                <a:solidFill>
                  <a:srgbClr val="6676B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Статистика посещаемости</a:t>
            </a:r>
          </a:p>
          <a:p>
            <a:pPr marL="330200" indent="-330200" algn="l" defTabSz="914400">
              <a:lnSpc>
                <a:spcPct val="190000"/>
              </a:lnSpc>
              <a:buSzPct val="123000"/>
              <a:buChar char="•"/>
              <a:defRPr sz="2600">
                <a:solidFill>
                  <a:srgbClr val="6676B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Когорты анализ</a:t>
            </a:r>
          </a:p>
          <a:p>
            <a:pPr marL="330200" indent="-330200" algn="l" defTabSz="914400">
              <a:lnSpc>
                <a:spcPct val="190000"/>
              </a:lnSpc>
              <a:buSzPct val="123000"/>
              <a:buChar char="•"/>
              <a:defRPr sz="2600">
                <a:solidFill>
                  <a:srgbClr val="6676B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Анализ покупок</a:t>
            </a:r>
          </a:p>
          <a:p>
            <a:pPr marL="330200" indent="-330200" algn="l" defTabSz="914400">
              <a:lnSpc>
                <a:spcPct val="190000"/>
              </a:lnSpc>
              <a:buSzPct val="123000"/>
              <a:buChar char="•"/>
              <a:defRPr sz="2600">
                <a:solidFill>
                  <a:srgbClr val="6676B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Эффективность акций. Гости</a:t>
            </a:r>
          </a:p>
          <a:p>
            <a:pPr marL="330200" indent="-330200" algn="l" defTabSz="914400">
              <a:lnSpc>
                <a:spcPct val="190000"/>
              </a:lnSpc>
              <a:buSzPct val="123000"/>
              <a:buChar char="•"/>
              <a:defRPr sz="2600">
                <a:solidFill>
                  <a:srgbClr val="6676B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Структура гостей</a:t>
            </a:r>
          </a:p>
        </p:txBody>
      </p:sp>
      <p:sp>
        <p:nvSpPr>
          <p:cNvPr id="404" name="Google Shape;56;g73843fe8fe_0_18"/>
          <p:cNvSpPr txBox="1"/>
          <p:nvPr/>
        </p:nvSpPr>
        <p:spPr>
          <a:xfrm>
            <a:off x="2730520" y="1002300"/>
            <a:ext cx="6995077" cy="3210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lnSpc>
                <a:spcPct val="110000"/>
              </a:lnSpc>
              <a:defRPr sz="6500">
                <a:solidFill>
                  <a:srgbClr val="29304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Анализ </a:t>
            </a:r>
            <a:br/>
            <a:r>
              <a:t>и сегментация гостей</a:t>
            </a:r>
          </a:p>
        </p:txBody>
      </p:sp>
      <p:pic>
        <p:nvPicPr>
          <p:cNvPr id="405" name="2g.png" descr="2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7680" y="748805"/>
            <a:ext cx="1403659" cy="1414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im-2.png" descr="im-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92889" y="0"/>
            <a:ext cx="14742456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56;g73843fe8fe_0_18"/>
          <p:cNvSpPr txBox="1"/>
          <p:nvPr/>
        </p:nvSpPr>
        <p:spPr>
          <a:xfrm>
            <a:off x="1033013" y="1002300"/>
            <a:ext cx="9759540" cy="3210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lnSpc>
                <a:spcPct val="110000"/>
              </a:lnSpc>
              <a:defRPr sz="6500">
                <a:solidFill>
                  <a:srgbClr val="29304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Как сегментировать аудиторию </a:t>
            </a:r>
          </a:p>
          <a:p>
            <a:pPr algn="l" defTabSz="914400">
              <a:lnSpc>
                <a:spcPct val="110000"/>
              </a:lnSpc>
              <a:defRPr sz="6500">
                <a:solidFill>
                  <a:srgbClr val="29304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в r_keeper Loyalty ?</a:t>
            </a:r>
          </a:p>
        </p:txBody>
      </p:sp>
      <p:sp>
        <p:nvSpPr>
          <p:cNvPr id="409" name="Прямоугольник"/>
          <p:cNvSpPr/>
          <p:nvPr/>
        </p:nvSpPr>
        <p:spPr>
          <a:xfrm>
            <a:off x="15075678" y="-5026812"/>
            <a:ext cx="4314081" cy="967367"/>
          </a:xfrm>
          <a:prstGeom prst="rect">
            <a:avLst/>
          </a:prstGeom>
          <a:solidFill>
            <a:srgbClr val="A097FF">
              <a:alpha val="18219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l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grpSp>
        <p:nvGrpSpPr>
          <p:cNvPr id="424" name="Группа"/>
          <p:cNvGrpSpPr/>
          <p:nvPr/>
        </p:nvGrpSpPr>
        <p:grpSpPr>
          <a:xfrm>
            <a:off x="1130672" y="5465573"/>
            <a:ext cx="22122657" cy="7955967"/>
            <a:chOff x="0" y="0"/>
            <a:chExt cx="22122655" cy="7955965"/>
          </a:xfrm>
        </p:grpSpPr>
        <p:pic>
          <p:nvPicPr>
            <p:cNvPr id="410" name="Прямоугольник Прямоугольник" descr="Прямоугольник Прямоугольник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86696"/>
              <a:ext cx="2395617" cy="967367"/>
            </a:xfrm>
            <a:prstGeom prst="rect">
              <a:avLst/>
            </a:prstGeom>
            <a:effectLst/>
          </p:spPr>
        </p:pic>
        <p:sp>
          <p:nvSpPr>
            <p:cNvPr id="411" name="Уникально. Такого нет у конкурентов.…"/>
            <p:cNvSpPr txBox="1"/>
            <p:nvPr/>
          </p:nvSpPr>
          <p:spPr>
            <a:xfrm>
              <a:off x="15478142" y="1751983"/>
              <a:ext cx="6316094" cy="35118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387" tIns="25387" rIns="25387" bIns="25387" numCol="1" anchor="t">
              <a:normAutofit/>
            </a:bodyPr>
            <a:lstStyle/>
            <a:p>
              <a:pPr algn="l" defTabSz="412750">
                <a:defRPr sz="20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Уникально. Такого нет у конкурентов.</a:t>
              </a:r>
            </a:p>
            <a:p>
              <a:pPr algn="l" defTabSz="412750">
                <a:defRPr sz="20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/>
              </a:r>
              <a:b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</a:br>
              <a:r>
                <a:t>Специальные алгоритмы r_keeper Loyalty проанализируют поведение гостей </a:t>
              </a:r>
              <a:br/>
              <a:r>
                <a:t>и присвоят им теги.</a:t>
              </a:r>
              <a:br/>
              <a:r>
                <a:t/>
              </a:r>
              <a:br/>
              <a: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  <a:t>Сегменты</a:t>
              </a:r>
              <a:br>
                <a:rPr>
                  <a:latin typeface="Montserrat Bold"/>
                  <a:ea typeface="Montserrat Bold"/>
                  <a:cs typeface="Montserrat Bold"/>
                  <a:sym typeface="Montserrat Bold"/>
                </a:rPr>
              </a:br>
              <a:endParaRPr>
                <a:latin typeface="Montserrat Bold"/>
                <a:ea typeface="Montserrat Bold"/>
                <a:cs typeface="Montserrat Bold"/>
                <a:sym typeface="Montserrat Bold"/>
              </a:endParaRPr>
            </a:p>
            <a:p>
              <a:pPr marL="215900" indent="-215900" algn="l" defTabSz="457200">
                <a:lnSpc>
                  <a:spcPct val="160000"/>
                </a:lnSpc>
                <a:buSzPct val="170000"/>
                <a:buChar char="•"/>
                <a:defRPr sz="20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Любимые блюда </a:t>
              </a:r>
            </a:p>
            <a:p>
              <a:pPr marL="215900" indent="-215900" algn="l" defTabSz="457200">
                <a:lnSpc>
                  <a:spcPct val="160000"/>
                </a:lnSpc>
                <a:buSzPct val="170000"/>
                <a:buChar char="•"/>
                <a:defRPr sz="20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Любимые ингредиенты</a:t>
              </a:r>
            </a:p>
          </p:txBody>
        </p:sp>
        <p:sp>
          <p:nvSpPr>
            <p:cNvPr id="412" name="Ресторатор может настроить специальные правила, при выполнении которых гостю присваиваются/удаляются теги"/>
            <p:cNvSpPr txBox="1"/>
            <p:nvPr/>
          </p:nvSpPr>
          <p:spPr>
            <a:xfrm>
              <a:off x="7759186" y="1496552"/>
              <a:ext cx="5687587" cy="10565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387" tIns="25387" rIns="25387" bIns="25387" numCol="1" anchor="t">
              <a:normAutofit/>
            </a:bodyPr>
            <a:lstStyle>
              <a:lvl1pPr algn="l" defTabSz="404495">
                <a:lnSpc>
                  <a:spcPct val="110000"/>
                </a:lnSpc>
                <a:defRPr sz="196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</a:lstStyle>
            <a:p>
              <a:r>
                <a:t>Ресторатор может настроить специальные правила, при выполнении которых гостю присваиваются/удаляются теги</a:t>
              </a:r>
            </a:p>
          </p:txBody>
        </p:sp>
        <p:sp>
          <p:nvSpPr>
            <p:cNvPr id="413" name="С помощью фильтров по различным показателям вы сможете выделить группы гостей в отчетах…"/>
            <p:cNvSpPr txBox="1"/>
            <p:nvPr/>
          </p:nvSpPr>
          <p:spPr>
            <a:xfrm>
              <a:off x="50035" y="1542365"/>
              <a:ext cx="6791265" cy="33736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387" tIns="25387" rIns="25387" bIns="25387" numCol="1" anchor="t">
              <a:normAutofit/>
            </a:bodyPr>
            <a:lstStyle/>
            <a:p>
              <a:pPr algn="l" defTabSz="412750">
                <a:defRPr sz="20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С помощью фильтров по различным показателям вы сможете выделить группы гостей в отчетах</a:t>
              </a:r>
            </a:p>
            <a:p>
              <a:pPr algn="l" defTabSz="412750">
                <a:defRPr sz="20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endParaRPr/>
            </a:p>
            <a:p>
              <a:pPr marL="254000" indent="-254000" algn="l" defTabSz="412750">
                <a:lnSpc>
                  <a:spcPct val="160000"/>
                </a:lnSpc>
                <a:buSzPct val="170000"/>
                <a:buChar char="•"/>
                <a:defRPr sz="20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Статистика посещаемости</a:t>
              </a:r>
            </a:p>
            <a:p>
              <a:pPr marL="254000" indent="-254000" algn="l" defTabSz="412750">
                <a:lnSpc>
                  <a:spcPct val="160000"/>
                </a:lnSpc>
                <a:buSzPct val="170000"/>
                <a:buChar char="•"/>
                <a:defRPr sz="20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Анализ покупок</a:t>
              </a:r>
            </a:p>
            <a:p>
              <a:pPr marL="254000" indent="-254000" algn="l" defTabSz="412750">
                <a:lnSpc>
                  <a:spcPct val="160000"/>
                </a:lnSpc>
                <a:buSzPct val="170000"/>
                <a:buChar char="•"/>
                <a:defRPr sz="20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Эффективность акций</a:t>
              </a:r>
            </a:p>
            <a:p>
              <a:pPr marL="254000" indent="-254000" algn="l" defTabSz="412750">
                <a:lnSpc>
                  <a:spcPct val="160000"/>
                </a:lnSpc>
                <a:buSzPct val="170000"/>
                <a:buChar char="•"/>
                <a:defRPr sz="20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Гостевая статистика применения акций</a:t>
              </a:r>
            </a:p>
            <a:p>
              <a:pPr marL="254000" indent="-254000" algn="l" defTabSz="412750">
                <a:lnSpc>
                  <a:spcPct val="160000"/>
                </a:lnSpc>
                <a:buSzPct val="170000"/>
                <a:buChar char="•"/>
                <a:defRPr sz="20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RFM-Анализ</a:t>
              </a:r>
            </a:p>
          </p:txBody>
        </p:sp>
        <p:sp>
          <p:nvSpPr>
            <p:cNvPr id="414" name="Гость не делал заказов Х дней…"/>
            <p:cNvSpPr txBox="1"/>
            <p:nvPr/>
          </p:nvSpPr>
          <p:spPr>
            <a:xfrm>
              <a:off x="7759186" y="2906407"/>
              <a:ext cx="6644515" cy="50495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387" tIns="25387" rIns="25387" bIns="25387" numCol="1" anchor="t">
              <a:normAutofit/>
            </a:bodyPr>
            <a:lstStyle/>
            <a:p>
              <a:pPr marL="215900" indent="-215900" algn="l" defTabSz="412750">
                <a:lnSpc>
                  <a:spcPct val="160000"/>
                </a:lnSpc>
                <a:buClr>
                  <a:srgbClr val="000000"/>
                </a:buClr>
                <a:buSzPct val="170000"/>
                <a:buChar char="•"/>
                <a:defRPr sz="20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Гость не делал заказов Х дней</a:t>
              </a:r>
            </a:p>
            <a:p>
              <a:pPr marL="215900" indent="-215900" algn="l" defTabSz="412750">
                <a:lnSpc>
                  <a:spcPct val="160000"/>
                </a:lnSpc>
                <a:buClr>
                  <a:srgbClr val="000000"/>
                </a:buClr>
                <a:buSzPct val="170000"/>
                <a:buChar char="•"/>
                <a:defRPr sz="20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У гостя есть тэг, и он сделал заказ</a:t>
              </a:r>
            </a:p>
            <a:p>
              <a:pPr marL="215900" indent="-215900" algn="l" defTabSz="412750">
                <a:lnSpc>
                  <a:spcPct val="160000"/>
                </a:lnSpc>
                <a:buClr>
                  <a:srgbClr val="000000"/>
                </a:buClr>
                <a:buSzPct val="170000"/>
                <a:buChar char="•"/>
                <a:defRPr sz="20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Гость сделал X заказов</a:t>
              </a:r>
            </a:p>
            <a:p>
              <a:pPr marL="215900" indent="-215900" algn="l" defTabSz="412750">
                <a:lnSpc>
                  <a:spcPct val="160000"/>
                </a:lnSpc>
                <a:buClr>
                  <a:srgbClr val="000000"/>
                </a:buClr>
                <a:buSzPct val="170000"/>
                <a:buChar char="•"/>
                <a:defRPr sz="20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Гость потратил X руб.</a:t>
              </a:r>
            </a:p>
            <a:p>
              <a:pPr marL="215900" indent="-215900" algn="l" defTabSz="412750">
                <a:lnSpc>
                  <a:spcPct val="160000"/>
                </a:lnSpc>
                <a:buClr>
                  <a:srgbClr val="000000"/>
                </a:buClr>
                <a:buSzPct val="170000"/>
                <a:buChar char="•"/>
                <a:defRPr sz="20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У гостя есть ранг</a:t>
              </a:r>
            </a:p>
            <a:p>
              <a:pPr marL="215900" indent="-215900" algn="l" defTabSz="412750">
                <a:lnSpc>
                  <a:spcPct val="160000"/>
                </a:lnSpc>
                <a:buClr>
                  <a:srgbClr val="000000"/>
                </a:buClr>
                <a:buSzPct val="170000"/>
                <a:buChar char="•"/>
                <a:defRPr sz="20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Гость заказал X блюд/комбо</a:t>
              </a:r>
            </a:p>
            <a:p>
              <a:pPr marL="215900" indent="-215900" algn="l" defTabSz="412750">
                <a:lnSpc>
                  <a:spcPct val="160000"/>
                </a:lnSpc>
                <a:buClr>
                  <a:srgbClr val="000000"/>
                </a:buClr>
                <a:buSzPct val="170000"/>
                <a:buChar char="•"/>
                <a:defRPr sz="20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Гость не заказывал блюдо</a:t>
              </a:r>
            </a:p>
            <a:p>
              <a:pPr marL="215900" indent="-215900" algn="l" defTabSz="412750">
                <a:lnSpc>
                  <a:spcPct val="160000"/>
                </a:lnSpc>
                <a:buClr>
                  <a:srgbClr val="000000"/>
                </a:buClr>
                <a:buSzPct val="170000"/>
                <a:buChar char="•"/>
                <a:defRPr sz="20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Прошло X дней с момента первого заказа</a:t>
              </a:r>
            </a:p>
            <a:p>
              <a:pPr marL="215900" indent="-215900" algn="l" defTabSz="412750">
                <a:lnSpc>
                  <a:spcPct val="160000"/>
                </a:lnSpc>
                <a:buClr>
                  <a:srgbClr val="000000"/>
                </a:buClr>
                <a:buSzPct val="170000"/>
                <a:buChar char="•"/>
                <a:defRPr sz="20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Гость выполнил условия определенной акции</a:t>
              </a:r>
            </a:p>
            <a:p>
              <a:pPr marL="215900" indent="-215900" algn="l" defTabSz="412750">
                <a:lnSpc>
                  <a:spcPct val="160000"/>
                </a:lnSpc>
                <a:buClr>
                  <a:srgbClr val="000000"/>
                </a:buClr>
                <a:buSzPct val="170000"/>
                <a:buChar char="•"/>
                <a:defRPr sz="20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Осталось X дней до/после дня рождения</a:t>
              </a:r>
            </a:p>
          </p:txBody>
        </p:sp>
        <p:sp>
          <p:nvSpPr>
            <p:cNvPr id="415" name="Вручную"/>
            <p:cNvSpPr txBox="1"/>
            <p:nvPr/>
          </p:nvSpPr>
          <p:spPr>
            <a:xfrm>
              <a:off x="276470" y="290979"/>
              <a:ext cx="1988409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825500">
                <a:lnSpc>
                  <a:spcPct val="90000"/>
                </a:lnSpc>
                <a:spcBef>
                  <a:spcPts val="2000"/>
                </a:spcBef>
                <a:defRPr sz="2800">
                  <a:solidFill>
                    <a:srgbClr val="728CF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Вручную</a:t>
              </a:r>
            </a:p>
          </p:txBody>
        </p:sp>
        <p:pic>
          <p:nvPicPr>
            <p:cNvPr id="416" name="Прямоугольник Прямоугольник" descr="Прямоугольник Прямоугольник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748809" y="86697"/>
              <a:ext cx="3718527" cy="967366"/>
            </a:xfrm>
            <a:prstGeom prst="rect">
              <a:avLst/>
            </a:prstGeom>
            <a:effectLst/>
          </p:spPr>
        </p:pic>
        <p:sp>
          <p:nvSpPr>
            <p:cNvPr id="417" name="Автоматически"/>
            <p:cNvSpPr txBox="1"/>
            <p:nvPr/>
          </p:nvSpPr>
          <p:spPr>
            <a:xfrm>
              <a:off x="8025280" y="290979"/>
              <a:ext cx="3165586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825500">
                <a:lnSpc>
                  <a:spcPct val="90000"/>
                </a:lnSpc>
                <a:spcBef>
                  <a:spcPts val="2000"/>
                </a:spcBef>
                <a:defRPr sz="2800">
                  <a:solidFill>
                    <a:srgbClr val="948CEB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Автоматически</a:t>
              </a:r>
            </a:p>
          </p:txBody>
        </p:sp>
        <p:pic>
          <p:nvPicPr>
            <p:cNvPr id="418" name="Прямоугольник Прямоугольник" descr="Прямоугольник Прямоугольник"/>
            <p:cNvPicPr>
              <a:picLocks/>
            </p:cNvPicPr>
            <p:nvPr/>
          </p:nvPicPr>
          <p:blipFill>
            <a:blip r:embed="rId4">
              <a:alphaModFix amt="53292"/>
              <a:extLst/>
            </a:blip>
            <a:stretch>
              <a:fillRect/>
            </a:stretch>
          </p:blipFill>
          <p:spPr>
            <a:xfrm>
              <a:off x="15321588" y="-1"/>
              <a:ext cx="6018182" cy="1350066"/>
            </a:xfrm>
            <a:prstGeom prst="rect">
              <a:avLst/>
            </a:prstGeom>
            <a:effectLst/>
          </p:spPr>
        </p:pic>
        <p:sp>
          <p:nvSpPr>
            <p:cNvPr id="419" name="С помощью искусственного интеллекта (ИИ)"/>
            <p:cNvSpPr txBox="1"/>
            <p:nvPr/>
          </p:nvSpPr>
          <p:spPr>
            <a:xfrm>
              <a:off x="15598058" y="206382"/>
              <a:ext cx="5590184" cy="9220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 defTabSz="825500">
                <a:lnSpc>
                  <a:spcPct val="90000"/>
                </a:lnSpc>
                <a:spcBef>
                  <a:spcPts val="2000"/>
                </a:spcBef>
                <a:defRPr sz="2800">
                  <a:solidFill>
                    <a:srgbClr val="00CF6F"/>
                  </a:solidFill>
                  <a:latin typeface="Montserrat Bold"/>
                  <a:ea typeface="Montserrat Bold"/>
                  <a:cs typeface="Montserrat Bold"/>
                  <a:sym typeface="Montserrat Bold"/>
                </a:defRPr>
              </a:lvl1pPr>
            </a:lstStyle>
            <a:p>
              <a:r>
                <a:t>С помощью искусственного интеллекта (ИИ)</a:t>
              </a:r>
            </a:p>
          </p:txBody>
        </p:sp>
        <p:sp>
          <p:nvSpPr>
            <p:cNvPr id="420" name="Группам гостей можно присвоить теги и отправить рассылку со специальным предложением.   Например, сделайте гостям с тегом «кофеманы» повышенный бонусный кэшбек на все кофейные напитки."/>
            <p:cNvSpPr txBox="1"/>
            <p:nvPr/>
          </p:nvSpPr>
          <p:spPr>
            <a:xfrm>
              <a:off x="50035" y="5179834"/>
              <a:ext cx="7006258" cy="20179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387" tIns="25387" rIns="25387" bIns="25387" numCol="1" anchor="t">
              <a:normAutofit/>
            </a:bodyPr>
            <a:lstStyle/>
            <a:p>
              <a:pPr algn="l" defTabSz="412750">
                <a:defRPr sz="20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Группам гостей можно присвоить теги и отправить рассылку со специальным предложением. </a:t>
              </a:r>
              <a:br/>
              <a:r>
                <a:t/>
              </a:r>
              <a:br/>
              <a:r>
                <a:t>Например, сделайте гостям с тегом «кофеманы» повышенный бонусный кэшбек на все кофейные напитки.</a:t>
              </a:r>
            </a:p>
          </p:txBody>
        </p:sp>
        <p:sp>
          <p:nvSpPr>
            <p:cNvPr id="421" name="Склонность к посещению в определенные  дни недели"/>
            <p:cNvSpPr txBox="1"/>
            <p:nvPr/>
          </p:nvSpPr>
          <p:spPr>
            <a:xfrm>
              <a:off x="15478142" y="5134752"/>
              <a:ext cx="6455298" cy="7014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387" tIns="25387" rIns="25387" bIns="25387" numCol="1" anchor="t">
              <a:normAutofit/>
            </a:bodyPr>
            <a:lstStyle/>
            <a:p>
              <a:pPr marL="215900" indent="-215900" algn="l" defTabSz="457200">
                <a:buSzPct val="170000"/>
                <a:buChar char="•"/>
                <a:defRPr sz="20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Склонность к посещению в определенные </a:t>
              </a:r>
              <a:br/>
              <a:r>
                <a:t>дни недели</a:t>
              </a:r>
            </a:p>
          </p:txBody>
        </p:sp>
        <p:sp>
          <p:nvSpPr>
            <p:cNvPr id="422" name="Склонность посещений в определенное время"/>
            <p:cNvSpPr txBox="1"/>
            <p:nvPr/>
          </p:nvSpPr>
          <p:spPr>
            <a:xfrm>
              <a:off x="15478142" y="5942743"/>
              <a:ext cx="6150327" cy="7014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387" tIns="25387" rIns="25387" bIns="25387" numCol="1" anchor="t">
              <a:normAutofit/>
            </a:bodyPr>
            <a:lstStyle>
              <a:lvl1pPr marL="215900" indent="-215900" algn="l" defTabSz="457200">
                <a:buSzPct val="170000"/>
                <a:buChar char="•"/>
                <a:defRPr sz="20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</a:lstStyle>
            <a:p>
              <a:r>
                <a:t>Склонность посещений в определенное время</a:t>
              </a:r>
            </a:p>
          </p:txBody>
        </p:sp>
        <p:sp>
          <p:nvSpPr>
            <p:cNvPr id="423" name="Любимые размеры напитков, пиццы и т.д."/>
            <p:cNvSpPr txBox="1"/>
            <p:nvPr/>
          </p:nvSpPr>
          <p:spPr>
            <a:xfrm>
              <a:off x="15478142" y="6750735"/>
              <a:ext cx="6644514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387" tIns="25387" rIns="25387" bIns="25387" numCol="1" anchor="t">
              <a:normAutofit/>
            </a:bodyPr>
            <a:lstStyle>
              <a:lvl1pPr marL="215900" indent="-215900" algn="l" defTabSz="457200">
                <a:lnSpc>
                  <a:spcPct val="160000"/>
                </a:lnSpc>
                <a:buSzPct val="170000"/>
                <a:buChar char="•"/>
                <a:defRPr sz="20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</a:lstStyle>
            <a:p>
              <a:r>
                <a:t>Любимые размеры напитков, пиццы и т.д.</a:t>
              </a:r>
            </a:p>
          </p:txBody>
        </p:sp>
      </p:grpSp>
      <p:grpSp>
        <p:nvGrpSpPr>
          <p:cNvPr id="428" name="Группа"/>
          <p:cNvGrpSpPr/>
          <p:nvPr/>
        </p:nvGrpSpPr>
        <p:grpSpPr>
          <a:xfrm>
            <a:off x="11400063" y="552308"/>
            <a:ext cx="12452759" cy="4110545"/>
            <a:chOff x="0" y="0"/>
            <a:chExt cx="12452758" cy="4110544"/>
          </a:xfrm>
        </p:grpSpPr>
        <p:sp>
          <p:nvSpPr>
            <p:cNvPr id="425" name="Сквиркл"/>
            <p:cNvSpPr/>
            <p:nvPr/>
          </p:nvSpPr>
          <p:spPr>
            <a:xfrm>
              <a:off x="0" y="0"/>
              <a:ext cx="12452759" cy="4110545"/>
            </a:xfrm>
            <a:prstGeom prst="roundRect">
              <a:avLst>
                <a:gd name="adj" fmla="val 6137"/>
              </a:avLst>
            </a:prstGeom>
            <a:solidFill>
              <a:srgbClr val="8E7EF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26" name="Разным сегментам гостей ресторатор может предложить специальные акции и отправить тематические рассылки"/>
            <p:cNvSpPr txBox="1"/>
            <p:nvPr/>
          </p:nvSpPr>
          <p:spPr>
            <a:xfrm>
              <a:off x="1847240" y="553898"/>
              <a:ext cx="9976178" cy="35105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825500">
                <a:defRPr sz="4500">
                  <a:solidFill>
                    <a:srgbClr val="FFFFFF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</a:lstStyle>
            <a:p>
              <a:r>
                <a:t>Разным сегментам гостей ресторатор может предложить специальные акции и отправить тематические рассылки</a:t>
              </a:r>
            </a:p>
          </p:txBody>
        </p:sp>
        <p:pic>
          <p:nvPicPr>
            <p:cNvPr id="427" name="Изображение" descr="Изображение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29341" y="716693"/>
              <a:ext cx="670888" cy="4696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Прямоугольник Прямоугольник" descr="Прямоугольник Прямоугольник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0762" y="9022171"/>
            <a:ext cx="10154177" cy="3639075"/>
          </a:xfrm>
          <a:prstGeom prst="rect">
            <a:avLst/>
          </a:prstGeom>
        </p:spPr>
      </p:pic>
      <p:sp>
        <p:nvSpPr>
          <p:cNvPr id="431" name="Прямоугольник"/>
          <p:cNvSpPr/>
          <p:nvPr/>
        </p:nvSpPr>
        <p:spPr>
          <a:xfrm>
            <a:off x="13530284" y="-21720"/>
            <a:ext cx="10911064" cy="13759439"/>
          </a:xfrm>
          <a:prstGeom prst="rect">
            <a:avLst/>
          </a:prstGeom>
          <a:solidFill>
            <a:srgbClr val="90D7DD">
              <a:alpha val="47988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l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32" name="Google Shape;56;g73843fe8fe_0_18"/>
          <p:cNvSpPr txBox="1"/>
          <p:nvPr/>
        </p:nvSpPr>
        <p:spPr>
          <a:xfrm>
            <a:off x="2730520" y="1002300"/>
            <a:ext cx="6995077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110000"/>
              </a:lnSpc>
              <a:defRPr sz="6500">
                <a:solidFill>
                  <a:srgbClr val="29304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Рассылки</a:t>
            </a:r>
          </a:p>
        </p:txBody>
      </p:sp>
      <p:sp>
        <p:nvSpPr>
          <p:cNvPr id="433" name="Google Shape;56;g73843fe8fe_0_18"/>
          <p:cNvSpPr txBox="1"/>
          <p:nvPr/>
        </p:nvSpPr>
        <p:spPr>
          <a:xfrm>
            <a:off x="1033013" y="3191499"/>
            <a:ext cx="10390090" cy="250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120000"/>
              </a:lnSpc>
              <a:defRPr sz="28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Настройте автоматические рассылки, которые расскажут самое интересное новичкам, поздравят именинников, напомнят о доступных привилегиях тем, кто давно не был — всю монотонную работу сделает r_keeper Loyalty</a:t>
            </a:r>
          </a:p>
        </p:txBody>
      </p:sp>
      <p:sp>
        <p:nvSpPr>
          <p:cNvPr id="434" name="Google Shape;56;g73843fe8fe_0_18"/>
          <p:cNvSpPr txBox="1"/>
          <p:nvPr/>
        </p:nvSpPr>
        <p:spPr>
          <a:xfrm>
            <a:off x="1033013" y="6324723"/>
            <a:ext cx="5191919" cy="1950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30200" indent="-330200" algn="l" defTabSz="914400">
              <a:lnSpc>
                <a:spcPct val="190000"/>
              </a:lnSpc>
              <a:buSzPct val="123000"/>
              <a:buChar char="•"/>
              <a:defRPr sz="2600">
                <a:solidFill>
                  <a:srgbClr val="1EA9C5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E-mail рассылки</a:t>
            </a:r>
          </a:p>
          <a:p>
            <a:pPr marL="330200" indent="-330200" algn="l" defTabSz="914400">
              <a:lnSpc>
                <a:spcPct val="190000"/>
              </a:lnSpc>
              <a:buSzPct val="123000"/>
              <a:buChar char="•"/>
              <a:defRPr sz="2600">
                <a:solidFill>
                  <a:srgbClr val="1EA9C5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SMS рассылки</a:t>
            </a:r>
          </a:p>
          <a:p>
            <a:pPr marL="330200" indent="-330200" algn="l" defTabSz="914400">
              <a:lnSpc>
                <a:spcPct val="190000"/>
              </a:lnSpc>
              <a:buSzPct val="123000"/>
              <a:buChar char="•"/>
              <a:defRPr sz="2600">
                <a:solidFill>
                  <a:srgbClr val="1EA9C5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Wallet-Push рассылки</a:t>
            </a:r>
          </a:p>
        </p:txBody>
      </p:sp>
      <p:pic>
        <p:nvPicPr>
          <p:cNvPr id="435" name="3g.png" descr="3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7680" y="748805"/>
            <a:ext cx="1403659" cy="14142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im-3.png" descr="im-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914022" y="1486896"/>
            <a:ext cx="10794356" cy="10742208"/>
          </a:xfrm>
          <a:prstGeom prst="rect">
            <a:avLst/>
          </a:prstGeom>
          <a:ln w="12700">
            <a:miter lim="400000"/>
          </a:ln>
        </p:spPr>
      </p:pic>
      <p:sp>
        <p:nvSpPr>
          <p:cNvPr id="437" name="Google Shape;56;g73843fe8fe_0_18"/>
          <p:cNvSpPr txBox="1"/>
          <p:nvPr/>
        </p:nvSpPr>
        <p:spPr>
          <a:xfrm>
            <a:off x="1456174" y="10950013"/>
            <a:ext cx="9329888" cy="1178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30200" indent="-330200" algn="l" defTabSz="914400">
              <a:lnSpc>
                <a:spcPct val="190000"/>
              </a:lnSpc>
              <a:buSzPct val="123000"/>
              <a:buChar char="•"/>
              <a:defRPr sz="26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Воронка продаж от рассылки и до заказа </a:t>
            </a:r>
          </a:p>
          <a:p>
            <a:pPr marL="330200" indent="-330200" algn="l" defTabSz="914400">
              <a:lnSpc>
                <a:spcPct val="190000"/>
              </a:lnSpc>
              <a:buSzPct val="123000"/>
              <a:buChar char="•"/>
              <a:defRPr sz="26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Анализ поведения гостей до и после рассылок</a:t>
            </a:r>
          </a:p>
        </p:txBody>
      </p:sp>
      <p:sp>
        <p:nvSpPr>
          <p:cNvPr id="438" name="Google Shape;56;g73843fe8fe_0_18"/>
          <p:cNvSpPr txBox="1"/>
          <p:nvPr/>
        </p:nvSpPr>
        <p:spPr>
          <a:xfrm>
            <a:off x="1456174" y="9481655"/>
            <a:ext cx="9329888" cy="100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lnSpc>
                <a:spcPct val="140000"/>
              </a:lnSpc>
              <a:defRPr sz="27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t>Контролируйте эффективность коммуникаций </a:t>
            </a:r>
          </a:p>
          <a:p>
            <a:pPr algn="l" defTabSz="914400">
              <a:lnSpc>
                <a:spcPct val="140000"/>
              </a:lnSpc>
              <a:defRPr sz="27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pPr>
            <a:r>
              <a:t>в подробных отчетах 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Прямоугольник"/>
          <p:cNvSpPr/>
          <p:nvPr/>
        </p:nvSpPr>
        <p:spPr>
          <a:xfrm>
            <a:off x="15432670" y="-21720"/>
            <a:ext cx="9008677" cy="13759439"/>
          </a:xfrm>
          <a:prstGeom prst="rect">
            <a:avLst/>
          </a:prstGeom>
          <a:solidFill>
            <a:srgbClr val="A097FF">
              <a:alpha val="15021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l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1" name="Не облагаются налогом Передача денег проходит от физического лица (гостя) другому физическому лицо (официанту)…"/>
          <p:cNvSpPr txBox="1">
            <a:spLocks noGrp="1"/>
          </p:cNvSpPr>
          <p:nvPr>
            <p:ph type="body" idx="22"/>
          </p:nvPr>
        </p:nvSpPr>
        <p:spPr>
          <a:xfrm>
            <a:off x="1006743" y="3893455"/>
            <a:ext cx="9008678" cy="5587302"/>
          </a:xfrm>
          <a:prstGeom prst="rect">
            <a:avLst/>
          </a:prstGeom>
        </p:spPr>
        <p:txBody>
          <a:bodyPr/>
          <a:lstStyle/>
          <a:p>
            <a:pPr marL="381000" indent="-381000" defTabSz="825500">
              <a:lnSpc>
                <a:spcPct val="100000"/>
              </a:lnSpc>
              <a:spcBef>
                <a:spcPts val="1000"/>
              </a:spcBef>
              <a:buClr>
                <a:srgbClr val="00CF6F"/>
              </a:buClr>
              <a:buSzPct val="260000"/>
              <a:defRPr sz="28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>
                <a:latin typeface="Montserrat Bold"/>
                <a:ea typeface="Montserrat Bold"/>
                <a:cs typeface="Montserrat Bold"/>
                <a:sym typeface="Montserrat Bold"/>
              </a:rPr>
              <a:t>Не облагаются налогом</a:t>
            </a:r>
            <a:r>
              <a:rPr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/>
            </a:r>
            <a:br>
              <a:rPr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rPr>
            </a:br>
            <a:r>
              <a:t>Передача денег проходит от физического лица (гостя) другому физическому лицо (официанту)</a:t>
            </a:r>
          </a:p>
          <a:p>
            <a:pPr marL="272142" indent="-272142" defTabSz="825500">
              <a:lnSpc>
                <a:spcPct val="100000"/>
              </a:lnSpc>
              <a:spcBef>
                <a:spcPts val="1000"/>
              </a:spcBef>
              <a:buClr>
                <a:srgbClr val="00CF6F"/>
              </a:buClr>
              <a:buSzPct val="200000"/>
              <a:defRPr sz="2000"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/>
          </a:p>
          <a:p>
            <a:pPr marL="381000" indent="-381000" defTabSz="825500">
              <a:lnSpc>
                <a:spcPct val="100000"/>
              </a:lnSpc>
              <a:spcBef>
                <a:spcPts val="1000"/>
              </a:spcBef>
              <a:buClr>
                <a:srgbClr val="00CF6F"/>
              </a:buClr>
              <a:buSzPct val="158000"/>
              <a:defRPr sz="28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>
                <a:solidFill>
                  <a:srgbClr val="000000"/>
                </a:solidFill>
              </a:rPr>
              <a:t>Деньги приходят на карту MasterCard Яндекс.Деньги </a:t>
            </a:r>
            <a:r>
              <a:t/>
            </a:r>
            <a:br/>
            <a:r>
              <a:rPr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Снять наличные можно в любом банкомате России без комиссии</a:t>
            </a:r>
            <a:br>
              <a:rPr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</a:br>
            <a:endParaRPr sz="2000">
              <a:solidFill>
                <a:srgbClr val="000000"/>
              </a:solidFill>
              <a:latin typeface="Montserrat Regular"/>
              <a:ea typeface="Montserrat Regular"/>
              <a:cs typeface="Montserrat Regular"/>
              <a:sym typeface="Montserrat Regular"/>
            </a:endParaRPr>
          </a:p>
          <a:p>
            <a:pPr marL="367392" indent="-367392" defTabSz="825500">
              <a:lnSpc>
                <a:spcPct val="100000"/>
              </a:lnSpc>
              <a:spcBef>
                <a:spcPts val="1000"/>
              </a:spcBef>
              <a:buClr>
                <a:srgbClr val="00CF6F"/>
              </a:buClr>
              <a:buSzPct val="158000"/>
              <a:defRPr sz="2800">
                <a:solidFill>
                  <a:schemeClr val="accent3">
                    <a:hueOff val="914338"/>
                    <a:satOff val="31515"/>
                    <a:lumOff val="-30790"/>
                  </a:schemeClr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sz="2700">
                <a:solidFill>
                  <a:srgbClr val="000000"/>
                </a:solidFill>
              </a:rPr>
              <a:t>Чаевые могут поступать на личные карты официантов </a:t>
            </a:r>
            <a:r>
              <a:rPr sz="27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rPr>
              <a:t>или на общую карту заведения</a:t>
            </a:r>
          </a:p>
        </p:txBody>
      </p:sp>
      <p:graphicFrame>
        <p:nvGraphicFramePr>
          <p:cNvPr id="442" name="2D‑круговая диаграмма"/>
          <p:cNvGraphicFramePr/>
          <p:nvPr/>
        </p:nvGraphicFramePr>
        <p:xfrm>
          <a:off x="1228174" y="9857344"/>
          <a:ext cx="12954577" cy="3199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43" name="Google Shape;56;g73843fe8fe_0_18"/>
          <p:cNvSpPr txBox="1"/>
          <p:nvPr/>
        </p:nvSpPr>
        <p:spPr>
          <a:xfrm>
            <a:off x="1033013" y="1002300"/>
            <a:ext cx="6995078" cy="2106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110000"/>
              </a:lnSpc>
              <a:defRPr sz="6500">
                <a:solidFill>
                  <a:srgbClr val="29304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Безналичные чаевые</a:t>
            </a:r>
          </a:p>
        </p:txBody>
      </p:sp>
      <p:grpSp>
        <p:nvGrpSpPr>
          <p:cNvPr id="447" name="Группа"/>
          <p:cNvGrpSpPr/>
          <p:nvPr/>
        </p:nvGrpSpPr>
        <p:grpSpPr>
          <a:xfrm>
            <a:off x="10330188" y="1119732"/>
            <a:ext cx="9897278" cy="2269416"/>
            <a:chOff x="0" y="0"/>
            <a:chExt cx="9897277" cy="2269415"/>
          </a:xfrm>
        </p:grpSpPr>
        <p:sp>
          <p:nvSpPr>
            <p:cNvPr id="444" name="Сквиркл"/>
            <p:cNvSpPr/>
            <p:nvPr/>
          </p:nvSpPr>
          <p:spPr>
            <a:xfrm>
              <a:off x="0" y="0"/>
              <a:ext cx="9897278" cy="2269416"/>
            </a:xfrm>
            <a:prstGeom prst="roundRect">
              <a:avLst>
                <a:gd name="adj" fmla="val 9645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254000" dist="25400" dir="5400000" rotWithShape="0">
                <a:srgbClr val="A198FF">
                  <a:alpha val="2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45" name="4 777 000 рублей / мес"/>
            <p:cNvSpPr txBox="1"/>
            <p:nvPr/>
          </p:nvSpPr>
          <p:spPr>
            <a:xfrm>
              <a:off x="443276" y="418557"/>
              <a:ext cx="3771808" cy="1361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 defTabSz="693419">
                <a:defRPr sz="4703">
                  <a:solidFill>
                    <a:srgbClr val="00CF6F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4 777 000 </a:t>
              </a:r>
              <a:r>
                <a:rPr sz="3359"/>
                <a:t>рублей / мес</a:t>
              </a:r>
            </a:p>
          </p:txBody>
        </p:sp>
        <p:sp>
          <p:nvSpPr>
            <p:cNvPr id="446" name="Гости с r_keeper Loyalty оставили официантам в августе"/>
            <p:cNvSpPr txBox="1"/>
            <p:nvPr/>
          </p:nvSpPr>
          <p:spPr>
            <a:xfrm>
              <a:off x="4009048" y="668761"/>
              <a:ext cx="5610073" cy="13610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825500">
                <a:defRPr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</a:lstStyle>
            <a:p>
              <a:r>
                <a:t>Гости с r_keeper Loyalty оставили официантам в августе</a:t>
              </a:r>
            </a:p>
          </p:txBody>
        </p:sp>
      </p:grpSp>
      <p:grpSp>
        <p:nvGrpSpPr>
          <p:cNvPr id="451" name="Группа"/>
          <p:cNvGrpSpPr/>
          <p:nvPr/>
        </p:nvGrpSpPr>
        <p:grpSpPr>
          <a:xfrm>
            <a:off x="10330188" y="3661287"/>
            <a:ext cx="9897278" cy="2269416"/>
            <a:chOff x="0" y="0"/>
            <a:chExt cx="9897277" cy="2269415"/>
          </a:xfrm>
        </p:grpSpPr>
        <p:sp>
          <p:nvSpPr>
            <p:cNvPr id="448" name="Сквиркл"/>
            <p:cNvSpPr/>
            <p:nvPr/>
          </p:nvSpPr>
          <p:spPr>
            <a:xfrm>
              <a:off x="0" y="0"/>
              <a:ext cx="9897278" cy="2269416"/>
            </a:xfrm>
            <a:prstGeom prst="roundRect">
              <a:avLst>
                <a:gd name="adj" fmla="val 9645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254000" dist="25400" dir="5400000" rotWithShape="0">
                <a:srgbClr val="A198FF">
                  <a:alpha val="2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49" name="+ 36 000 рублей / мес"/>
            <p:cNvSpPr txBox="1"/>
            <p:nvPr/>
          </p:nvSpPr>
          <p:spPr>
            <a:xfrm>
              <a:off x="443276" y="418557"/>
              <a:ext cx="3158054" cy="14195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 defTabSz="734694">
                <a:defRPr sz="4984">
                  <a:solidFill>
                    <a:srgbClr val="00CF6F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+ 36 000</a:t>
              </a:r>
              <a:br/>
              <a:r>
                <a:rPr sz="3559"/>
                <a:t>рублей / мес</a:t>
              </a:r>
            </a:p>
          </p:txBody>
        </p:sp>
        <p:sp>
          <p:nvSpPr>
            <p:cNvPr id="450" name="Виктор каждый месяц,…"/>
            <p:cNvSpPr txBox="1"/>
            <p:nvPr/>
          </p:nvSpPr>
          <p:spPr>
            <a:xfrm>
              <a:off x="4009048" y="668761"/>
              <a:ext cx="5610073" cy="13610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/>
            <a:p>
              <a:pPr algn="l" defTabSz="825500">
                <a:defRPr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Виктор каждый месяц, </a:t>
              </a:r>
            </a:p>
            <a:p>
              <a:pPr algn="l" defTabSz="825500">
                <a:defRPr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3 месяца подряд</a:t>
              </a:r>
            </a:p>
          </p:txBody>
        </p:sp>
      </p:grpSp>
      <p:pic>
        <p:nvPicPr>
          <p:cNvPr id="452" name="YNWtJahWDD7grZ9pftjcJKlt2SA.png" descr="YNWtJahWDD7grZ9pftjcJKlt2S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83657" y="7050602"/>
            <a:ext cx="5995988" cy="37974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5" name="Группа"/>
          <p:cNvGrpSpPr/>
          <p:nvPr/>
        </p:nvGrpSpPr>
        <p:grpSpPr>
          <a:xfrm>
            <a:off x="17984826" y="4442000"/>
            <a:ext cx="5995989" cy="9295719"/>
            <a:chOff x="0" y="0"/>
            <a:chExt cx="5995988" cy="9295717"/>
          </a:xfrm>
        </p:grpSpPr>
        <p:pic>
          <p:nvPicPr>
            <p:cNvPr id="453" name="Apple iPhone 8 Space Grey.png" descr="Apple iPhone 8 Space Grey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5995988" cy="92957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4" name="Изображение" descr="Изображение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2363" y="1769443"/>
              <a:ext cx="4738819" cy="75045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Прямоугольник"/>
          <p:cNvSpPr/>
          <p:nvPr/>
        </p:nvSpPr>
        <p:spPr>
          <a:xfrm>
            <a:off x="9489945" y="-21720"/>
            <a:ext cx="14951403" cy="13759439"/>
          </a:xfrm>
          <a:prstGeom prst="rect">
            <a:avLst/>
          </a:prstGeom>
          <a:solidFill>
            <a:srgbClr val="00CF6F">
              <a:alpha val="28443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l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58" name="После оплаты гость может поделиться впечатлениями о визите…"/>
          <p:cNvSpPr txBox="1"/>
          <p:nvPr/>
        </p:nvSpPr>
        <p:spPr>
          <a:xfrm>
            <a:off x="969311" y="2843250"/>
            <a:ext cx="7759568" cy="363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381000" indent="-381000" algn="l" defTabSz="825500">
              <a:spcBef>
                <a:spcPts val="2000"/>
              </a:spcBef>
              <a:buClr>
                <a:srgbClr val="00CF6F"/>
              </a:buClr>
              <a:buSzPct val="130000"/>
              <a:buChar char="•"/>
              <a:defRPr sz="2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>
                <a:latin typeface="Montserrat Regular"/>
                <a:ea typeface="Montserrat Regular"/>
                <a:cs typeface="Montserrat Regular"/>
                <a:sym typeface="Montserrat Regular"/>
              </a:rPr>
              <a:t>После оплаты гость может поделиться впечатлениями о визите</a:t>
            </a:r>
          </a:p>
          <a:p>
            <a:pPr marL="381000" indent="-381000" algn="l" defTabSz="825500">
              <a:spcBef>
                <a:spcPts val="2000"/>
              </a:spcBef>
              <a:buClr>
                <a:srgbClr val="00CF6F"/>
              </a:buClr>
              <a:buSzPct val="130000"/>
              <a:buChar char="•"/>
              <a:defRPr sz="2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>
                <a:latin typeface="Montserrat Regular"/>
                <a:ea typeface="Montserrat Regular"/>
                <a:cs typeface="Montserrat Regular"/>
                <a:sym typeface="Montserrat Regular"/>
              </a:rPr>
              <a:t>Вы получаете отзывы только </a:t>
            </a:r>
            <a:br>
              <a:rPr>
                <a:latin typeface="Montserrat Regular"/>
                <a:ea typeface="Montserrat Regular"/>
                <a:cs typeface="Montserrat Regular"/>
                <a:sym typeface="Montserrat Regular"/>
              </a:rPr>
            </a:br>
            <a:r>
              <a:rPr>
                <a:latin typeface="Montserrat Regular"/>
                <a:ea typeface="Montserrat Regular"/>
                <a:cs typeface="Montserrat Regular"/>
                <a:sym typeface="Montserrat Regular"/>
              </a:rPr>
              <a:t>от гостей, которые действительно посетили ваш ресторан</a:t>
            </a:r>
          </a:p>
          <a:p>
            <a:pPr marL="381000" indent="-381000" algn="l" defTabSz="825500">
              <a:spcBef>
                <a:spcPts val="2000"/>
              </a:spcBef>
              <a:buClr>
                <a:srgbClr val="00CF6F"/>
              </a:buClr>
              <a:buSzPct val="130000"/>
              <a:buChar char="•"/>
              <a:defRPr sz="2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>
                <a:latin typeface="Montserrat Regular"/>
                <a:ea typeface="Montserrat Regular"/>
                <a:cs typeface="Montserrat Regular"/>
                <a:sym typeface="Montserrat Regular"/>
              </a:rPr>
              <a:t>Можно узнать, что заказал гость </a:t>
            </a:r>
            <a:br>
              <a:rPr>
                <a:latin typeface="Montserrat Regular"/>
                <a:ea typeface="Montserrat Regular"/>
                <a:cs typeface="Montserrat Regular"/>
                <a:sym typeface="Montserrat Regular"/>
              </a:rPr>
            </a:br>
            <a:r>
              <a:rPr>
                <a:latin typeface="Montserrat Regular"/>
                <a:ea typeface="Montserrat Regular"/>
                <a:cs typeface="Montserrat Regular"/>
                <a:sym typeface="Montserrat Regular"/>
              </a:rPr>
              <a:t>и какие сотрудники его обслуживали</a:t>
            </a:r>
          </a:p>
        </p:txBody>
      </p:sp>
      <p:sp>
        <p:nvSpPr>
          <p:cNvPr id="459" name="Google Shape;56;g73843fe8fe_0_18"/>
          <p:cNvSpPr txBox="1"/>
          <p:nvPr/>
        </p:nvSpPr>
        <p:spPr>
          <a:xfrm>
            <a:off x="1033013" y="1002300"/>
            <a:ext cx="8134506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110000"/>
              </a:lnSpc>
              <a:defRPr sz="6500">
                <a:solidFill>
                  <a:srgbClr val="29304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Отзывы</a:t>
            </a:r>
          </a:p>
        </p:txBody>
      </p:sp>
      <p:grpSp>
        <p:nvGrpSpPr>
          <p:cNvPr id="463" name="Группа"/>
          <p:cNvGrpSpPr/>
          <p:nvPr/>
        </p:nvGrpSpPr>
        <p:grpSpPr>
          <a:xfrm>
            <a:off x="9997923" y="569614"/>
            <a:ext cx="6653421" cy="1868672"/>
            <a:chOff x="0" y="0"/>
            <a:chExt cx="6653419" cy="1868670"/>
          </a:xfrm>
        </p:grpSpPr>
        <p:sp>
          <p:nvSpPr>
            <p:cNvPr id="460" name="Сквиркл"/>
            <p:cNvSpPr/>
            <p:nvPr/>
          </p:nvSpPr>
          <p:spPr>
            <a:xfrm>
              <a:off x="0" y="0"/>
              <a:ext cx="6653420" cy="1868671"/>
            </a:xfrm>
            <a:prstGeom prst="roundRect">
              <a:avLst>
                <a:gd name="adj" fmla="val 9645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254000" dist="25400" dir="5400000" rotWithShape="0">
                <a:srgbClr val="00CF6F">
                  <a:alpha val="2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61" name="74%"/>
            <p:cNvSpPr txBox="1"/>
            <p:nvPr/>
          </p:nvSpPr>
          <p:spPr>
            <a:xfrm>
              <a:off x="379776" y="469357"/>
              <a:ext cx="2261202" cy="1361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825500">
                <a:defRPr sz="5600">
                  <a:solidFill>
                    <a:srgbClr val="00CF6F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</a:lstStyle>
            <a:p>
              <a:r>
                <a:t>74%</a:t>
              </a:r>
            </a:p>
          </p:txBody>
        </p:sp>
        <p:sp>
          <p:nvSpPr>
            <p:cNvPr id="462" name="Оставляют содержательный отзыв"/>
            <p:cNvSpPr txBox="1"/>
            <p:nvPr/>
          </p:nvSpPr>
          <p:spPr>
            <a:xfrm>
              <a:off x="2310176" y="469357"/>
              <a:ext cx="3858167" cy="13610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825500">
                <a:defRPr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</a:lstStyle>
            <a:p>
              <a:r>
                <a:t>Оставляют содержательный отзыв</a:t>
              </a:r>
            </a:p>
          </p:txBody>
        </p:sp>
      </p:grpSp>
      <p:grpSp>
        <p:nvGrpSpPr>
          <p:cNvPr id="467" name="Группа"/>
          <p:cNvGrpSpPr/>
          <p:nvPr/>
        </p:nvGrpSpPr>
        <p:grpSpPr>
          <a:xfrm>
            <a:off x="17204421" y="573130"/>
            <a:ext cx="6714887" cy="1853727"/>
            <a:chOff x="0" y="0"/>
            <a:chExt cx="6714886" cy="1853725"/>
          </a:xfrm>
        </p:grpSpPr>
        <p:sp>
          <p:nvSpPr>
            <p:cNvPr id="464" name="Сквиркл"/>
            <p:cNvSpPr/>
            <p:nvPr/>
          </p:nvSpPr>
          <p:spPr>
            <a:xfrm>
              <a:off x="0" y="0"/>
              <a:ext cx="6714887" cy="1853726"/>
            </a:xfrm>
            <a:prstGeom prst="roundRect">
              <a:avLst>
                <a:gd name="adj" fmla="val 9723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254000" dist="25400" dir="5400000" rotWithShape="0">
                <a:srgbClr val="00CF6F">
                  <a:alpha val="2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65" name="+110 646"/>
            <p:cNvSpPr txBox="1"/>
            <p:nvPr/>
          </p:nvSpPr>
          <p:spPr>
            <a:xfrm>
              <a:off x="331812" y="439001"/>
              <a:ext cx="3404503" cy="9757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825500">
                <a:defRPr sz="5600">
                  <a:solidFill>
                    <a:srgbClr val="00CF6F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</a:lstStyle>
            <a:p>
              <a:r>
                <a:t>+110 646</a:t>
              </a:r>
            </a:p>
          </p:txBody>
        </p:sp>
        <p:sp>
          <p:nvSpPr>
            <p:cNvPr id="466" name="отзывов / месяц"/>
            <p:cNvSpPr txBox="1"/>
            <p:nvPr/>
          </p:nvSpPr>
          <p:spPr>
            <a:xfrm>
              <a:off x="3703679" y="697601"/>
              <a:ext cx="2846335" cy="5601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825500">
                <a:defRPr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</a:lstStyle>
            <a:p>
              <a:r>
                <a:t>отзывов / месяц</a:t>
              </a:r>
            </a:p>
          </p:txBody>
        </p:sp>
      </p:grpSp>
      <p:grpSp>
        <p:nvGrpSpPr>
          <p:cNvPr id="473" name="Группа"/>
          <p:cNvGrpSpPr/>
          <p:nvPr/>
        </p:nvGrpSpPr>
        <p:grpSpPr>
          <a:xfrm>
            <a:off x="10108719" y="2711119"/>
            <a:ext cx="6431831" cy="11047892"/>
            <a:chOff x="0" y="0"/>
            <a:chExt cx="6431829" cy="11047891"/>
          </a:xfrm>
        </p:grpSpPr>
        <p:sp>
          <p:nvSpPr>
            <p:cNvPr id="468" name="Прямоугольник"/>
            <p:cNvSpPr/>
            <p:nvPr/>
          </p:nvSpPr>
          <p:spPr>
            <a:xfrm>
              <a:off x="445892" y="785414"/>
              <a:ext cx="5597882" cy="1021946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471" name="Группа"/>
            <p:cNvGrpSpPr/>
            <p:nvPr/>
          </p:nvGrpSpPr>
          <p:grpSpPr>
            <a:xfrm>
              <a:off x="468054" y="784137"/>
              <a:ext cx="5571922" cy="10263754"/>
              <a:chOff x="0" y="0"/>
              <a:chExt cx="5571920" cy="10263752"/>
            </a:xfrm>
          </p:grpSpPr>
          <p:pic>
            <p:nvPicPr>
              <p:cNvPr id="469" name="image30.png" descr="image30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5571622" cy="675002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470" name="image30.png" descr="image30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6561922"/>
                <a:ext cx="5571920" cy="37018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472" name="phone.png" descr="phone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1370"/>
            <a:stretch/>
          </p:blipFill>
          <p:spPr>
            <a:xfrm>
              <a:off x="0" y="0"/>
              <a:ext cx="6431829" cy="110048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81" name="Группа"/>
          <p:cNvGrpSpPr/>
          <p:nvPr/>
        </p:nvGrpSpPr>
        <p:grpSpPr>
          <a:xfrm>
            <a:off x="17198159" y="2711119"/>
            <a:ext cx="6431831" cy="11047892"/>
            <a:chOff x="0" y="0"/>
            <a:chExt cx="6431829" cy="11047891"/>
          </a:xfrm>
        </p:grpSpPr>
        <p:sp>
          <p:nvSpPr>
            <p:cNvPr id="474" name="Прямоугольник"/>
            <p:cNvSpPr/>
            <p:nvPr/>
          </p:nvSpPr>
          <p:spPr>
            <a:xfrm>
              <a:off x="445893" y="785414"/>
              <a:ext cx="5597882" cy="1026247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grpSp>
          <p:nvGrpSpPr>
            <p:cNvPr id="479" name="Группа"/>
            <p:cNvGrpSpPr/>
            <p:nvPr/>
          </p:nvGrpSpPr>
          <p:grpSpPr>
            <a:xfrm>
              <a:off x="462047" y="778314"/>
              <a:ext cx="5681544" cy="10226566"/>
              <a:chOff x="0" y="0"/>
              <a:chExt cx="5681542" cy="10226564"/>
            </a:xfrm>
          </p:grpSpPr>
          <p:grpSp>
            <p:nvGrpSpPr>
              <p:cNvPr id="477" name="Группа"/>
              <p:cNvGrpSpPr/>
              <p:nvPr/>
            </p:nvGrpSpPr>
            <p:grpSpPr>
              <a:xfrm>
                <a:off x="0" y="0"/>
                <a:ext cx="5563288" cy="10226564"/>
                <a:chOff x="0" y="0"/>
                <a:chExt cx="5563287" cy="10226563"/>
              </a:xfrm>
            </p:grpSpPr>
            <p:pic>
              <p:nvPicPr>
                <p:cNvPr id="475" name="Изображение" descr="Изображение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0" y="0"/>
                  <a:ext cx="5559598" cy="987254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476" name="Прямоугольник"/>
                <p:cNvSpPr/>
                <p:nvPr/>
              </p:nvSpPr>
              <p:spPr>
                <a:xfrm>
                  <a:off x="3861" y="8801987"/>
                  <a:ext cx="5559426" cy="1424576"/>
                </a:xfrm>
                <a:prstGeom prst="rect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defTabSz="825500">
                    <a:defRPr sz="320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</p:grpSp>
          <p:pic>
            <p:nvPicPr>
              <p:cNvPr id="478" name="Изображение" descr="Изображение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1944" y="9273759"/>
                <a:ext cx="5559598" cy="8709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480" name="phone.png" descr="phone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1024"/>
            <a:stretch/>
          </p:blipFill>
          <p:spPr>
            <a:xfrm>
              <a:off x="0" y="0"/>
              <a:ext cx="6431829" cy="110478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Сквиркл"/>
          <p:cNvSpPr/>
          <p:nvPr/>
        </p:nvSpPr>
        <p:spPr>
          <a:xfrm>
            <a:off x="10219256" y="11817683"/>
            <a:ext cx="4224913" cy="867732"/>
          </a:xfrm>
          <a:prstGeom prst="roundRect">
            <a:avLst>
              <a:gd name="adj" fmla="val 14710"/>
            </a:avLst>
          </a:prstGeom>
          <a:solidFill>
            <a:srgbClr val="FFFFFF"/>
          </a:solidFill>
          <a:ln w="12700">
            <a:miter lim="400000"/>
          </a:ln>
          <a:effectLst>
            <a:outerShdw blurRad="254000" dist="25400" dir="5400000" rotWithShape="0">
              <a:schemeClr val="accent1">
                <a:lumOff val="-13575"/>
                <a:alpha val="9851"/>
              </a:scheme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4" name="Сквиркл"/>
          <p:cNvSpPr/>
          <p:nvPr/>
        </p:nvSpPr>
        <p:spPr>
          <a:xfrm>
            <a:off x="10219256" y="10785950"/>
            <a:ext cx="4224913" cy="867733"/>
          </a:xfrm>
          <a:prstGeom prst="roundRect">
            <a:avLst>
              <a:gd name="adj" fmla="val 14710"/>
            </a:avLst>
          </a:prstGeom>
          <a:solidFill>
            <a:srgbClr val="FFFFFF"/>
          </a:solidFill>
          <a:ln w="12700">
            <a:miter lim="400000"/>
          </a:ln>
          <a:effectLst>
            <a:outerShdw blurRad="254000" dist="25400" dir="5400000" rotWithShape="0">
              <a:schemeClr val="accent1">
                <a:lumOff val="-13575"/>
                <a:alpha val="9851"/>
              </a:scheme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5" name="Сквиркл"/>
          <p:cNvSpPr/>
          <p:nvPr/>
        </p:nvSpPr>
        <p:spPr>
          <a:xfrm>
            <a:off x="19322426" y="413420"/>
            <a:ext cx="2374439" cy="12282240"/>
          </a:xfrm>
          <a:prstGeom prst="roundRect">
            <a:avLst>
              <a:gd name="adj" fmla="val 5376"/>
            </a:avLst>
          </a:prstGeom>
          <a:solidFill>
            <a:srgbClr val="FFFFFF"/>
          </a:solidFill>
          <a:ln w="12700">
            <a:miter lim="400000"/>
          </a:ln>
          <a:effectLst>
            <a:outerShdw blurRad="254000" dist="25400" dir="5400000" rotWithShape="0">
              <a:schemeClr val="accent1">
                <a:lumOff val="-13575"/>
                <a:alpha val="9851"/>
              </a:scheme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6" name="Сквиркл"/>
          <p:cNvSpPr/>
          <p:nvPr/>
        </p:nvSpPr>
        <p:spPr>
          <a:xfrm>
            <a:off x="10219256" y="3793269"/>
            <a:ext cx="4224913" cy="867732"/>
          </a:xfrm>
          <a:prstGeom prst="roundRect">
            <a:avLst>
              <a:gd name="adj" fmla="val 14710"/>
            </a:avLst>
          </a:prstGeom>
          <a:solidFill>
            <a:srgbClr val="FFFFFF"/>
          </a:solidFill>
          <a:ln w="12700">
            <a:miter lim="400000"/>
          </a:ln>
          <a:effectLst>
            <a:outerShdw blurRad="254000" dist="25400" dir="5400000" rotWithShape="0">
              <a:schemeClr val="accent1">
                <a:lumOff val="-13575"/>
                <a:alpha val="9851"/>
              </a:scheme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7" name="Сквиркл"/>
          <p:cNvSpPr/>
          <p:nvPr/>
        </p:nvSpPr>
        <p:spPr>
          <a:xfrm>
            <a:off x="10219256" y="2825880"/>
            <a:ext cx="4224913" cy="855231"/>
          </a:xfrm>
          <a:prstGeom prst="roundRect">
            <a:avLst>
              <a:gd name="adj" fmla="val 14925"/>
            </a:avLst>
          </a:prstGeom>
          <a:solidFill>
            <a:srgbClr val="FFFFFF"/>
          </a:solidFill>
          <a:ln w="12700">
            <a:miter lim="400000"/>
          </a:ln>
          <a:effectLst>
            <a:outerShdw blurRad="254000" dist="25400" dir="5400000" rotWithShape="0">
              <a:schemeClr val="accent1">
                <a:lumOff val="-13575"/>
                <a:alpha val="9851"/>
              </a:scheme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88" name="Google Shape;56;g73843fe8fe_0_18"/>
          <p:cNvSpPr txBox="1"/>
          <p:nvPr/>
        </p:nvSpPr>
        <p:spPr>
          <a:xfrm>
            <a:off x="1033013" y="1002300"/>
            <a:ext cx="8134506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110000"/>
              </a:lnSpc>
              <a:defRPr sz="6500">
                <a:solidFill>
                  <a:srgbClr val="29304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Тарифы</a:t>
            </a:r>
          </a:p>
        </p:txBody>
      </p:sp>
      <p:grpSp>
        <p:nvGrpSpPr>
          <p:cNvPr id="491" name="Группа">
            <a:hlinkClick r:id="rId2"/>
          </p:cNvPr>
          <p:cNvGrpSpPr/>
          <p:nvPr/>
        </p:nvGrpSpPr>
        <p:grpSpPr>
          <a:xfrm>
            <a:off x="1076099" y="2909551"/>
            <a:ext cx="5669946" cy="1197966"/>
            <a:chOff x="0" y="0"/>
            <a:chExt cx="5669945" cy="1197965"/>
          </a:xfrm>
        </p:grpSpPr>
        <p:sp>
          <p:nvSpPr>
            <p:cNvPr id="489" name="Сквиркл"/>
            <p:cNvSpPr/>
            <p:nvPr/>
          </p:nvSpPr>
          <p:spPr>
            <a:xfrm>
              <a:off x="0" y="0"/>
              <a:ext cx="5669946" cy="1197966"/>
            </a:xfrm>
            <a:prstGeom prst="roundRect">
              <a:avLst>
                <a:gd name="adj" fmla="val 15902"/>
              </a:avLst>
            </a:prstGeom>
            <a:solidFill>
              <a:srgbClr val="00CF6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490" name="Подробнее о тарифах"/>
            <p:cNvSpPr txBox="1"/>
            <p:nvPr/>
          </p:nvSpPr>
          <p:spPr>
            <a:xfrm>
              <a:off x="220616" y="291990"/>
              <a:ext cx="5162634" cy="7663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defTabSz="825500">
                <a:defRPr sz="320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Подробнее о тарифах</a:t>
              </a:r>
            </a:p>
          </p:txBody>
        </p:sp>
      </p:grpSp>
      <p:pic>
        <p:nvPicPr>
          <p:cNvPr id="492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0890" y="4522273"/>
            <a:ext cx="2701952" cy="2701951"/>
          </a:xfrm>
          <a:prstGeom prst="rect">
            <a:avLst/>
          </a:prstGeom>
          <a:ln w="12700">
            <a:miter lim="400000"/>
          </a:ln>
        </p:spPr>
      </p:pic>
      <p:sp>
        <p:nvSpPr>
          <p:cNvPr id="493" name="Google Shape;56;g73843fe8fe_0_18"/>
          <p:cNvSpPr txBox="1"/>
          <p:nvPr/>
        </p:nvSpPr>
        <p:spPr>
          <a:xfrm>
            <a:off x="10818247" y="2919140"/>
            <a:ext cx="3390945" cy="668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l" defTabSz="914400">
              <a:lnSpc>
                <a:spcPct val="120000"/>
              </a:lnSpc>
              <a:defRPr sz="20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Бонусная программа </a:t>
            </a:r>
            <a:br/>
            <a:r>
              <a:t>и ранги</a:t>
            </a:r>
          </a:p>
        </p:txBody>
      </p:sp>
      <p:sp>
        <p:nvSpPr>
          <p:cNvPr id="494" name="Google Shape;56;g73843fe8fe_0_18"/>
          <p:cNvSpPr txBox="1"/>
          <p:nvPr/>
        </p:nvSpPr>
        <p:spPr>
          <a:xfrm>
            <a:off x="10818247" y="4073090"/>
            <a:ext cx="3215784" cy="494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120000"/>
              </a:lnSpc>
              <a:defRPr sz="20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Идентификация гостя</a:t>
            </a:r>
          </a:p>
        </p:txBody>
      </p:sp>
      <p:sp>
        <p:nvSpPr>
          <p:cNvPr id="495" name="Сквиркл"/>
          <p:cNvSpPr/>
          <p:nvPr/>
        </p:nvSpPr>
        <p:spPr>
          <a:xfrm>
            <a:off x="10219256" y="4773158"/>
            <a:ext cx="4224913" cy="867733"/>
          </a:xfrm>
          <a:prstGeom prst="roundRect">
            <a:avLst>
              <a:gd name="adj" fmla="val 14710"/>
            </a:avLst>
          </a:prstGeom>
          <a:solidFill>
            <a:srgbClr val="FFFFFF"/>
          </a:solidFill>
          <a:ln w="12700">
            <a:miter lim="400000"/>
          </a:ln>
          <a:effectLst>
            <a:outerShdw blurRad="254000" dist="25400" dir="5400000" rotWithShape="0">
              <a:schemeClr val="accent1">
                <a:lumOff val="-13575"/>
                <a:alpha val="9851"/>
              </a:scheme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6" name="Google Shape;56;g73843fe8fe_0_18"/>
          <p:cNvSpPr txBox="1"/>
          <p:nvPr/>
        </p:nvSpPr>
        <p:spPr>
          <a:xfrm>
            <a:off x="10818247" y="5052979"/>
            <a:ext cx="2768174" cy="33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120000"/>
              </a:lnSpc>
              <a:defRPr sz="20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Акции</a:t>
            </a:r>
          </a:p>
        </p:txBody>
      </p:sp>
      <p:sp>
        <p:nvSpPr>
          <p:cNvPr id="497" name="Сквиркл"/>
          <p:cNvSpPr/>
          <p:nvPr/>
        </p:nvSpPr>
        <p:spPr>
          <a:xfrm>
            <a:off x="10219256" y="5753048"/>
            <a:ext cx="4224913" cy="867732"/>
          </a:xfrm>
          <a:prstGeom prst="roundRect">
            <a:avLst>
              <a:gd name="adj" fmla="val 14710"/>
            </a:avLst>
          </a:prstGeom>
          <a:solidFill>
            <a:srgbClr val="FFFFFF"/>
          </a:solidFill>
          <a:ln w="12700">
            <a:miter lim="400000"/>
          </a:ln>
          <a:effectLst>
            <a:outerShdw blurRad="254000" dist="25400" dir="5400000" rotWithShape="0">
              <a:schemeClr val="accent1">
                <a:lumOff val="-13575"/>
                <a:alpha val="9851"/>
              </a:scheme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98" name="Google Shape;56;g73843fe8fe_0_18"/>
          <p:cNvSpPr txBox="1"/>
          <p:nvPr/>
        </p:nvSpPr>
        <p:spPr>
          <a:xfrm>
            <a:off x="10818247" y="6032869"/>
            <a:ext cx="3215784" cy="431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120000"/>
              </a:lnSpc>
              <a:defRPr sz="20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Аналитические отчеты</a:t>
            </a:r>
          </a:p>
        </p:txBody>
      </p:sp>
      <p:sp>
        <p:nvSpPr>
          <p:cNvPr id="499" name="Сквиркл"/>
          <p:cNvSpPr/>
          <p:nvPr/>
        </p:nvSpPr>
        <p:spPr>
          <a:xfrm>
            <a:off x="10219256" y="6732936"/>
            <a:ext cx="4224913" cy="867732"/>
          </a:xfrm>
          <a:prstGeom prst="roundRect">
            <a:avLst>
              <a:gd name="adj" fmla="val 14710"/>
            </a:avLst>
          </a:prstGeom>
          <a:solidFill>
            <a:srgbClr val="FFFFFF"/>
          </a:solidFill>
          <a:ln w="12700">
            <a:miter lim="400000"/>
          </a:ln>
          <a:effectLst>
            <a:outerShdw blurRad="254000" dist="25400" dir="5400000" rotWithShape="0">
              <a:schemeClr val="accent1">
                <a:lumOff val="-13575"/>
                <a:alpha val="9851"/>
              </a:scheme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0" name="Google Shape;56;g73843fe8fe_0_18"/>
          <p:cNvSpPr txBox="1"/>
          <p:nvPr/>
        </p:nvSpPr>
        <p:spPr>
          <a:xfrm>
            <a:off x="10818247" y="7012757"/>
            <a:ext cx="3026932" cy="333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120000"/>
              </a:lnSpc>
              <a:defRPr sz="20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Сегментация гостей</a:t>
            </a:r>
          </a:p>
        </p:txBody>
      </p:sp>
      <p:sp>
        <p:nvSpPr>
          <p:cNvPr id="501" name="Сквиркл"/>
          <p:cNvSpPr/>
          <p:nvPr/>
        </p:nvSpPr>
        <p:spPr>
          <a:xfrm>
            <a:off x="10219256" y="7712825"/>
            <a:ext cx="4224913" cy="867732"/>
          </a:xfrm>
          <a:prstGeom prst="roundRect">
            <a:avLst>
              <a:gd name="adj" fmla="val 14710"/>
            </a:avLst>
          </a:prstGeom>
          <a:solidFill>
            <a:srgbClr val="FFFFFF"/>
          </a:solidFill>
          <a:ln w="12700">
            <a:miter lim="400000"/>
          </a:ln>
          <a:effectLst>
            <a:outerShdw blurRad="254000" dist="25400" dir="5400000" rotWithShape="0">
              <a:schemeClr val="accent1">
                <a:lumOff val="-13575"/>
                <a:alpha val="9851"/>
              </a:scheme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2" name="Google Shape;56;g73843fe8fe_0_18"/>
          <p:cNvSpPr txBox="1"/>
          <p:nvPr/>
        </p:nvSpPr>
        <p:spPr>
          <a:xfrm>
            <a:off x="10818247" y="7992646"/>
            <a:ext cx="3026932" cy="333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120000"/>
              </a:lnSpc>
              <a:defRPr sz="20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Сервис рассылок</a:t>
            </a:r>
          </a:p>
        </p:txBody>
      </p:sp>
      <p:sp>
        <p:nvSpPr>
          <p:cNvPr id="503" name="Сквиркл"/>
          <p:cNvSpPr/>
          <p:nvPr/>
        </p:nvSpPr>
        <p:spPr>
          <a:xfrm>
            <a:off x="10219256" y="8692713"/>
            <a:ext cx="4224913" cy="867733"/>
          </a:xfrm>
          <a:prstGeom prst="roundRect">
            <a:avLst>
              <a:gd name="adj" fmla="val 14710"/>
            </a:avLst>
          </a:prstGeom>
          <a:solidFill>
            <a:srgbClr val="FFFFFF"/>
          </a:solidFill>
          <a:ln w="12700">
            <a:miter lim="400000"/>
          </a:ln>
          <a:effectLst>
            <a:outerShdw blurRad="254000" dist="25400" dir="5400000" rotWithShape="0">
              <a:schemeClr val="accent1">
                <a:lumOff val="-13575"/>
                <a:alpha val="9851"/>
              </a:scheme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4" name="Google Shape;56;g73843fe8fe_0_18"/>
          <p:cNvSpPr txBox="1"/>
          <p:nvPr/>
        </p:nvSpPr>
        <p:spPr>
          <a:xfrm>
            <a:off x="10818247" y="8972534"/>
            <a:ext cx="3026932" cy="33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120000"/>
              </a:lnSpc>
              <a:defRPr sz="20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Антифрод</a:t>
            </a:r>
          </a:p>
        </p:txBody>
      </p:sp>
      <p:sp>
        <p:nvSpPr>
          <p:cNvPr id="505" name="Сквиркл"/>
          <p:cNvSpPr/>
          <p:nvPr/>
        </p:nvSpPr>
        <p:spPr>
          <a:xfrm>
            <a:off x="10219256" y="9672602"/>
            <a:ext cx="4224913" cy="867733"/>
          </a:xfrm>
          <a:prstGeom prst="roundRect">
            <a:avLst>
              <a:gd name="adj" fmla="val 14710"/>
            </a:avLst>
          </a:prstGeom>
          <a:solidFill>
            <a:srgbClr val="FFFFFF"/>
          </a:solidFill>
          <a:ln w="12700">
            <a:miter lim="400000"/>
          </a:ln>
          <a:effectLst>
            <a:outerShdw blurRad="254000" dist="25400" dir="5400000" rotWithShape="0">
              <a:schemeClr val="accent1">
                <a:lumOff val="-13575"/>
                <a:alpha val="9851"/>
              </a:scheme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506" name="Google Shape;56;g73843fe8fe_0_18"/>
          <p:cNvSpPr txBox="1"/>
          <p:nvPr/>
        </p:nvSpPr>
        <p:spPr>
          <a:xfrm>
            <a:off x="10818247" y="9952423"/>
            <a:ext cx="3026932" cy="333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120000"/>
              </a:lnSpc>
              <a:defRPr sz="20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Контроль качества*</a:t>
            </a:r>
          </a:p>
        </p:txBody>
      </p:sp>
      <p:sp>
        <p:nvSpPr>
          <p:cNvPr id="507" name="Google Shape;56;g73843fe8fe_0_18"/>
          <p:cNvSpPr txBox="1"/>
          <p:nvPr/>
        </p:nvSpPr>
        <p:spPr>
          <a:xfrm>
            <a:off x="10818247" y="10932311"/>
            <a:ext cx="3390945" cy="618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110000"/>
              </a:lnSpc>
              <a:defRPr sz="20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Неограниченное число пользователей портала</a:t>
            </a:r>
          </a:p>
        </p:txBody>
      </p:sp>
      <p:sp>
        <p:nvSpPr>
          <p:cNvPr id="508" name="Google Shape;56;g73843fe8fe_0_18"/>
          <p:cNvSpPr txBox="1"/>
          <p:nvPr/>
        </p:nvSpPr>
        <p:spPr>
          <a:xfrm>
            <a:off x="10851358" y="12090220"/>
            <a:ext cx="2701952" cy="491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110000"/>
              </a:lnSpc>
              <a:defRPr sz="20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Поддержка 24/7</a:t>
            </a:r>
          </a:p>
        </p:txBody>
      </p:sp>
      <p:sp>
        <p:nvSpPr>
          <p:cNvPr id="509" name="Google Shape;56;g73843fe8fe_0_18"/>
          <p:cNvSpPr txBox="1"/>
          <p:nvPr/>
        </p:nvSpPr>
        <p:spPr>
          <a:xfrm>
            <a:off x="10818247" y="12892090"/>
            <a:ext cx="4132229" cy="6181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110000"/>
              </a:lnSpc>
              <a:defRPr sz="18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*Если есть App СберФуд или WL</a:t>
            </a:r>
          </a:p>
        </p:txBody>
      </p:sp>
      <p:pic>
        <p:nvPicPr>
          <p:cNvPr id="510" name="Прямоугольник Прямоугольник" descr="Прямоугольник Прямоугольник"/>
          <p:cNvPicPr>
            <a:picLocks/>
          </p:cNvPicPr>
          <p:nvPr/>
        </p:nvPicPr>
        <p:blipFill>
          <a:blip r:embed="rId4">
            <a:alphaModFix amt="70258"/>
            <a:extLst/>
          </a:blip>
          <a:stretch>
            <a:fillRect/>
          </a:stretch>
        </p:blipFill>
        <p:spPr>
          <a:xfrm>
            <a:off x="14955290" y="531948"/>
            <a:ext cx="2057843" cy="618174"/>
          </a:xfrm>
          <a:prstGeom prst="rect">
            <a:avLst/>
          </a:prstGeom>
        </p:spPr>
      </p:pic>
      <p:sp>
        <p:nvSpPr>
          <p:cNvPr id="511" name="Start"/>
          <p:cNvSpPr txBox="1"/>
          <p:nvPr/>
        </p:nvSpPr>
        <p:spPr>
          <a:xfrm>
            <a:off x="15073332" y="650535"/>
            <a:ext cx="182175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90000"/>
              </a:lnSpc>
              <a:spcBef>
                <a:spcPts val="2000"/>
              </a:spcBef>
              <a:defRPr sz="2000">
                <a:solidFill>
                  <a:srgbClr val="728C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Start</a:t>
            </a:r>
          </a:p>
        </p:txBody>
      </p:sp>
      <p:pic>
        <p:nvPicPr>
          <p:cNvPr id="512" name="Прямоугольник Прямоугольник" descr="Прямоугольник Прямоугольник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131224" y="531948"/>
            <a:ext cx="2057842" cy="618174"/>
          </a:xfrm>
          <a:prstGeom prst="rect">
            <a:avLst/>
          </a:prstGeom>
        </p:spPr>
      </p:pic>
      <p:sp>
        <p:nvSpPr>
          <p:cNvPr id="513" name="Standard"/>
          <p:cNvSpPr txBox="1"/>
          <p:nvPr/>
        </p:nvSpPr>
        <p:spPr>
          <a:xfrm>
            <a:off x="17249266" y="650535"/>
            <a:ext cx="182175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90000"/>
              </a:lnSpc>
              <a:spcBef>
                <a:spcPts val="2000"/>
              </a:spcBef>
              <a:defRPr sz="2000">
                <a:solidFill>
                  <a:srgbClr val="AD98EB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Standard</a:t>
            </a:r>
          </a:p>
        </p:txBody>
      </p:sp>
      <p:pic>
        <p:nvPicPr>
          <p:cNvPr id="514" name="Прямоугольник Прямоугольник" descr="Прямоугольник Прямоугольник"/>
          <p:cNvPicPr>
            <a:picLocks/>
          </p:cNvPicPr>
          <p:nvPr/>
        </p:nvPicPr>
        <p:blipFill>
          <a:blip r:embed="rId6">
            <a:alphaModFix amt="55008"/>
            <a:extLst/>
          </a:blip>
          <a:stretch>
            <a:fillRect/>
          </a:stretch>
        </p:blipFill>
        <p:spPr>
          <a:xfrm>
            <a:off x="19480724" y="531948"/>
            <a:ext cx="2057842" cy="618174"/>
          </a:xfrm>
          <a:prstGeom prst="rect">
            <a:avLst/>
          </a:prstGeom>
        </p:spPr>
      </p:pic>
      <p:sp>
        <p:nvSpPr>
          <p:cNvPr id="515" name="Prof"/>
          <p:cNvSpPr txBox="1"/>
          <p:nvPr/>
        </p:nvSpPr>
        <p:spPr>
          <a:xfrm>
            <a:off x="19598766" y="650535"/>
            <a:ext cx="182175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90000"/>
              </a:lnSpc>
              <a:spcBef>
                <a:spcPts val="2000"/>
              </a:spcBef>
              <a:defRPr sz="2000">
                <a:solidFill>
                  <a:srgbClr val="00CF6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Prof</a:t>
            </a:r>
          </a:p>
        </p:txBody>
      </p:sp>
      <p:grpSp>
        <p:nvGrpSpPr>
          <p:cNvPr id="531" name="Группа"/>
          <p:cNvGrpSpPr/>
          <p:nvPr/>
        </p:nvGrpSpPr>
        <p:grpSpPr>
          <a:xfrm>
            <a:off x="14955290" y="3817015"/>
            <a:ext cx="6602499" cy="8702114"/>
            <a:chOff x="0" y="0"/>
            <a:chExt cx="6602497" cy="8702113"/>
          </a:xfrm>
        </p:grpSpPr>
        <p:pic>
          <p:nvPicPr>
            <p:cNvPr id="516" name="Прямоугольник Прямоугольник" descr="Прямоугольник Прямоугольник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-1"/>
              <a:ext cx="2057843" cy="862999"/>
            </a:xfrm>
            <a:prstGeom prst="rect">
              <a:avLst/>
            </a:prstGeom>
            <a:effectLst/>
          </p:spPr>
        </p:pic>
        <p:pic>
          <p:nvPicPr>
            <p:cNvPr id="517" name="Прямоугольник Прямоугольник" descr="Прямоугольник Прямоугольник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1972478"/>
              <a:ext cx="2057843" cy="862999"/>
            </a:xfrm>
            <a:prstGeom prst="rect">
              <a:avLst/>
            </a:prstGeom>
            <a:effectLst/>
          </p:spPr>
        </p:pic>
        <p:pic>
          <p:nvPicPr>
            <p:cNvPr id="518" name="Прямоугольник Прямоугольник" descr="Прямоугольник Прямоугольник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175933" y="-1"/>
              <a:ext cx="2057843" cy="862999"/>
            </a:xfrm>
            <a:prstGeom prst="rect">
              <a:avLst/>
            </a:prstGeom>
            <a:effectLst/>
          </p:spPr>
        </p:pic>
        <p:pic>
          <p:nvPicPr>
            <p:cNvPr id="519" name="Прямоугольник Прямоугольник" descr="Прямоугольник Прямоугольник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175933" y="1972478"/>
              <a:ext cx="2057843" cy="862999"/>
            </a:xfrm>
            <a:prstGeom prst="rect">
              <a:avLst/>
            </a:prstGeom>
            <a:effectLst/>
          </p:spPr>
        </p:pic>
        <p:pic>
          <p:nvPicPr>
            <p:cNvPr id="520" name="Прямоугольник Прямоугольник" descr="Прямоугольник Прямоугольник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544655" y="-1"/>
              <a:ext cx="2057843" cy="862999"/>
            </a:xfrm>
            <a:prstGeom prst="rect">
              <a:avLst/>
            </a:prstGeom>
            <a:effectLst/>
          </p:spPr>
        </p:pic>
        <p:pic>
          <p:nvPicPr>
            <p:cNvPr id="521" name="Прямоугольник Прямоугольник" descr="Прямоугольник Прямоугольник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544655" y="1972478"/>
              <a:ext cx="2057843" cy="862999"/>
            </a:xfrm>
            <a:prstGeom prst="rect">
              <a:avLst/>
            </a:prstGeom>
            <a:effectLst/>
          </p:spPr>
        </p:pic>
        <p:pic>
          <p:nvPicPr>
            <p:cNvPr id="522" name="Прямоугольник Прямоугольник" descr="Прямоугольник Прямоугольник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3919558"/>
              <a:ext cx="2057843" cy="862998"/>
            </a:xfrm>
            <a:prstGeom prst="rect">
              <a:avLst/>
            </a:prstGeom>
            <a:effectLst/>
          </p:spPr>
        </p:pic>
        <p:pic>
          <p:nvPicPr>
            <p:cNvPr id="523" name="Прямоугольник Прямоугольник" descr="Прямоугольник Прямоугольник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175933" y="3919558"/>
              <a:ext cx="2057843" cy="862998"/>
            </a:xfrm>
            <a:prstGeom prst="rect">
              <a:avLst/>
            </a:prstGeom>
            <a:effectLst/>
          </p:spPr>
        </p:pic>
        <p:pic>
          <p:nvPicPr>
            <p:cNvPr id="524" name="Прямоугольник Прямоугольник" descr="Прямоугольник Прямоугольник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544655" y="3919558"/>
              <a:ext cx="2057843" cy="862998"/>
            </a:xfrm>
            <a:prstGeom prst="rect">
              <a:avLst/>
            </a:prstGeom>
            <a:effectLst/>
          </p:spPr>
        </p:pic>
        <p:pic>
          <p:nvPicPr>
            <p:cNvPr id="525" name="Прямоугольник Прямоугольник" descr="Прямоугольник Прямоугольник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5892032"/>
              <a:ext cx="2057843" cy="862999"/>
            </a:xfrm>
            <a:prstGeom prst="rect">
              <a:avLst/>
            </a:prstGeom>
            <a:effectLst/>
          </p:spPr>
        </p:pic>
        <p:pic>
          <p:nvPicPr>
            <p:cNvPr id="526" name="Прямоугольник Прямоугольник" descr="Прямоугольник Прямоугольник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175933" y="5892032"/>
              <a:ext cx="2057843" cy="862999"/>
            </a:xfrm>
            <a:prstGeom prst="rect">
              <a:avLst/>
            </a:prstGeom>
            <a:effectLst/>
          </p:spPr>
        </p:pic>
        <p:pic>
          <p:nvPicPr>
            <p:cNvPr id="527" name="Прямоугольник Прямоугольник" descr="Прямоугольник Прямоугольник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544655" y="5892032"/>
              <a:ext cx="2057843" cy="862999"/>
            </a:xfrm>
            <a:prstGeom prst="rect">
              <a:avLst/>
            </a:prstGeom>
            <a:effectLst/>
          </p:spPr>
        </p:pic>
        <p:pic>
          <p:nvPicPr>
            <p:cNvPr id="528" name="Прямоугольник Прямоугольник" descr="Прямоугольник Прямоугольник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" y="7839115"/>
              <a:ext cx="2057843" cy="862999"/>
            </a:xfrm>
            <a:prstGeom prst="rect">
              <a:avLst/>
            </a:prstGeom>
            <a:effectLst/>
          </p:spPr>
        </p:pic>
        <p:pic>
          <p:nvPicPr>
            <p:cNvPr id="529" name="Прямоугольник Прямоугольник" descr="Прямоугольник Прямоугольник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2175933" y="7839115"/>
              <a:ext cx="2057843" cy="862999"/>
            </a:xfrm>
            <a:prstGeom prst="rect">
              <a:avLst/>
            </a:prstGeom>
            <a:effectLst/>
          </p:spPr>
        </p:pic>
        <p:pic>
          <p:nvPicPr>
            <p:cNvPr id="530" name="Прямоугольник Прямоугольник" descr="Прямоугольник Прямоугольник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544655" y="7839115"/>
              <a:ext cx="2057843" cy="862999"/>
            </a:xfrm>
            <a:prstGeom prst="rect">
              <a:avLst/>
            </a:prstGeom>
            <a:effectLst/>
          </p:spPr>
        </p:pic>
      </p:grpSp>
      <p:pic>
        <p:nvPicPr>
          <p:cNvPr id="532" name="Изображение" descr="Изображе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4776" y="3242575"/>
            <a:ext cx="190738" cy="115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Изображение" descr="Изображение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1692" y="3242575"/>
            <a:ext cx="190738" cy="115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4" name="Изображение" descr="Изображе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4276" y="3242575"/>
            <a:ext cx="190738" cy="115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Изображение" descr="Изображение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56629" y="7101872"/>
            <a:ext cx="140864" cy="19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Изображение" descr="Изображение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1692" y="5136194"/>
            <a:ext cx="190738" cy="115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Изображение" descr="Изображение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4776" y="5136194"/>
            <a:ext cx="190738" cy="115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Изображение" descr="Изображе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4276" y="5136194"/>
            <a:ext cx="190738" cy="115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Изображение" descr="Изображение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9712" y="7101872"/>
            <a:ext cx="140865" cy="19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0" name="Изображение" descr="Изображе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4276" y="7053646"/>
            <a:ext cx="190738" cy="115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1" name="Изображение" descr="Изображе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4276" y="8978356"/>
            <a:ext cx="190738" cy="115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2" name="Изображение" descr="Изображе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4776" y="8978356"/>
            <a:ext cx="190738" cy="115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Изображение" descr="Изображе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1692" y="8978356"/>
            <a:ext cx="190738" cy="115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Изображение" descr="Изображе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4276" y="11055125"/>
            <a:ext cx="190738" cy="115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Изображение" descr="Изображе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4776" y="11055125"/>
            <a:ext cx="190738" cy="115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Изображение" descr="Изображе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1692" y="11055125"/>
            <a:ext cx="190738" cy="115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Изображение" descr="Изображе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4276" y="11988798"/>
            <a:ext cx="190738" cy="115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8" name="Изображение" descr="Изображе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4776" y="11988798"/>
            <a:ext cx="190738" cy="115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9" name="Изображение" descr="Изображе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1692" y="11988798"/>
            <a:ext cx="190738" cy="115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0" name="Изображение" descr="Изображение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56629" y="10039567"/>
            <a:ext cx="140864" cy="19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51" name="Изображение" descr="Изображе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4276" y="9991340"/>
            <a:ext cx="190738" cy="115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Изображение" descr="Изображе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4776" y="9991340"/>
            <a:ext cx="190738" cy="115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Изображение" descr="Изображение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1692" y="8028701"/>
            <a:ext cx="190738" cy="115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4" name="Изображение" descr="Изображение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4776" y="8028701"/>
            <a:ext cx="190738" cy="115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Изображение" descr="Изображе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4276" y="8028701"/>
            <a:ext cx="190738" cy="115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Изображение" descr="Изображение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1692" y="6150462"/>
            <a:ext cx="190738" cy="115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Изображение" descr="Изображение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4776" y="6150462"/>
            <a:ext cx="190738" cy="115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8" name="Изображение" descr="Изображе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4276" y="6150462"/>
            <a:ext cx="190738" cy="115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59" name="Изображение" descr="Изображе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4776" y="4203383"/>
            <a:ext cx="190738" cy="115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60" name="Изображение" descr="Изображение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1692" y="4203383"/>
            <a:ext cx="190738" cy="115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Изображение" descr="Изображение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4276" y="4203383"/>
            <a:ext cx="190738" cy="1156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66" name="Группа"/>
          <p:cNvGrpSpPr/>
          <p:nvPr/>
        </p:nvGrpSpPr>
        <p:grpSpPr>
          <a:xfrm>
            <a:off x="14964404" y="1615983"/>
            <a:ext cx="2283267" cy="1167814"/>
            <a:chOff x="0" y="0"/>
            <a:chExt cx="2283266" cy="1167813"/>
          </a:xfrm>
        </p:grpSpPr>
        <p:sp>
          <p:nvSpPr>
            <p:cNvPr id="562" name="Google Shape;56;g73843fe8fe_0_18"/>
            <p:cNvSpPr txBox="1"/>
            <p:nvPr/>
          </p:nvSpPr>
          <p:spPr>
            <a:xfrm>
              <a:off x="51210" y="0"/>
              <a:ext cx="967205" cy="406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 defTabSz="914400">
                <a:lnSpc>
                  <a:spcPct val="120000"/>
                </a:lnSpc>
                <a:defRPr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</a:lstStyle>
            <a:p>
              <a:r>
                <a:t>800 ₽</a:t>
              </a:r>
            </a:p>
          </p:txBody>
        </p:sp>
        <p:sp>
          <p:nvSpPr>
            <p:cNvPr id="563" name="Google Shape;56;g73843fe8fe_0_18"/>
            <p:cNvSpPr txBox="1"/>
            <p:nvPr/>
          </p:nvSpPr>
          <p:spPr>
            <a:xfrm>
              <a:off x="1086260" y="114300"/>
              <a:ext cx="902142" cy="2706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914400">
                <a:lnSpc>
                  <a:spcPct val="120000"/>
                </a:lnSpc>
                <a:defRPr sz="1300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/ в месяц</a:t>
              </a:r>
            </a:p>
          </p:txBody>
        </p:sp>
        <p:sp>
          <p:nvSpPr>
            <p:cNvPr id="564" name="Google Shape;56;g73843fe8fe_0_18"/>
            <p:cNvSpPr txBox="1"/>
            <p:nvPr/>
          </p:nvSpPr>
          <p:spPr>
            <a:xfrm>
              <a:off x="0" y="761413"/>
              <a:ext cx="1313279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 defTabSz="914400">
                <a:lnSpc>
                  <a:spcPct val="120000"/>
                </a:lnSpc>
                <a:defRPr>
                  <a:solidFill>
                    <a:srgbClr val="00CF6F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</a:lstStyle>
            <a:p>
              <a:r>
                <a:t>8000 ₽</a:t>
              </a:r>
            </a:p>
          </p:txBody>
        </p:sp>
        <p:sp>
          <p:nvSpPr>
            <p:cNvPr id="565" name="Google Shape;56;g73843fe8fe_0_18"/>
            <p:cNvSpPr txBox="1"/>
            <p:nvPr/>
          </p:nvSpPr>
          <p:spPr>
            <a:xfrm>
              <a:off x="1381125" y="875713"/>
              <a:ext cx="902142" cy="2706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914400">
                <a:lnSpc>
                  <a:spcPct val="120000"/>
                </a:lnSpc>
                <a:defRPr sz="1300">
                  <a:solidFill>
                    <a:srgbClr val="00CF6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/ в год</a:t>
              </a:r>
            </a:p>
          </p:txBody>
        </p:sp>
      </p:grpSp>
      <p:grpSp>
        <p:nvGrpSpPr>
          <p:cNvPr id="571" name="Группа"/>
          <p:cNvGrpSpPr/>
          <p:nvPr/>
        </p:nvGrpSpPr>
        <p:grpSpPr>
          <a:xfrm>
            <a:off x="17042316" y="1615983"/>
            <a:ext cx="2355856" cy="1167814"/>
            <a:chOff x="0" y="0"/>
            <a:chExt cx="2355855" cy="1167813"/>
          </a:xfrm>
        </p:grpSpPr>
        <p:sp>
          <p:nvSpPr>
            <p:cNvPr id="567" name="Google Shape;56;g73843fe8fe_0_18"/>
            <p:cNvSpPr txBox="1"/>
            <p:nvPr/>
          </p:nvSpPr>
          <p:spPr>
            <a:xfrm>
              <a:off x="0" y="0"/>
              <a:ext cx="1091004" cy="406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 defTabSz="914400">
                <a:lnSpc>
                  <a:spcPct val="120000"/>
                </a:lnSpc>
                <a:defRPr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</a:lstStyle>
            <a:p>
              <a:r>
                <a:t>1600 ₽</a:t>
              </a:r>
            </a:p>
          </p:txBody>
        </p:sp>
        <p:sp>
          <p:nvSpPr>
            <p:cNvPr id="568" name="Google Shape;56;g73843fe8fe_0_18"/>
            <p:cNvSpPr txBox="1"/>
            <p:nvPr/>
          </p:nvSpPr>
          <p:spPr>
            <a:xfrm>
              <a:off x="1158850" y="114299"/>
              <a:ext cx="902142" cy="2706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914400">
                <a:lnSpc>
                  <a:spcPct val="120000"/>
                </a:lnSpc>
                <a:defRPr sz="1300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/ в месяц</a:t>
              </a:r>
            </a:p>
          </p:txBody>
        </p:sp>
        <p:sp>
          <p:nvSpPr>
            <p:cNvPr id="569" name="Google Shape;56;g73843fe8fe_0_18"/>
            <p:cNvSpPr txBox="1"/>
            <p:nvPr/>
          </p:nvSpPr>
          <p:spPr>
            <a:xfrm>
              <a:off x="72589" y="761413"/>
              <a:ext cx="1313280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 defTabSz="914400">
                <a:lnSpc>
                  <a:spcPct val="120000"/>
                </a:lnSpc>
                <a:defRPr>
                  <a:solidFill>
                    <a:srgbClr val="00CF6F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</a:lstStyle>
            <a:p>
              <a:r>
                <a:t>16000 ₽</a:t>
              </a:r>
            </a:p>
          </p:txBody>
        </p:sp>
        <p:sp>
          <p:nvSpPr>
            <p:cNvPr id="570" name="Google Shape;56;g73843fe8fe_0_18"/>
            <p:cNvSpPr txBox="1"/>
            <p:nvPr/>
          </p:nvSpPr>
          <p:spPr>
            <a:xfrm>
              <a:off x="1453714" y="875713"/>
              <a:ext cx="902142" cy="2706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914400">
                <a:lnSpc>
                  <a:spcPct val="120000"/>
                </a:lnSpc>
                <a:defRPr sz="1300">
                  <a:solidFill>
                    <a:srgbClr val="00CF6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/ в год</a:t>
              </a:r>
            </a:p>
          </p:txBody>
        </p:sp>
      </p:grpSp>
      <p:grpSp>
        <p:nvGrpSpPr>
          <p:cNvPr id="576" name="Группа"/>
          <p:cNvGrpSpPr/>
          <p:nvPr/>
        </p:nvGrpSpPr>
        <p:grpSpPr>
          <a:xfrm>
            <a:off x="19436993" y="1615983"/>
            <a:ext cx="2399289" cy="1167814"/>
            <a:chOff x="0" y="0"/>
            <a:chExt cx="2399288" cy="1167813"/>
          </a:xfrm>
        </p:grpSpPr>
        <p:sp>
          <p:nvSpPr>
            <p:cNvPr id="572" name="Google Shape;56;g73843fe8fe_0_18"/>
            <p:cNvSpPr txBox="1"/>
            <p:nvPr/>
          </p:nvSpPr>
          <p:spPr>
            <a:xfrm>
              <a:off x="0" y="0"/>
              <a:ext cx="1134437" cy="406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 defTabSz="914400">
                <a:lnSpc>
                  <a:spcPct val="120000"/>
                </a:lnSpc>
                <a:defRPr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</a:lstStyle>
            <a:p>
              <a:r>
                <a:t>4000 ₽</a:t>
              </a:r>
            </a:p>
          </p:txBody>
        </p:sp>
        <p:sp>
          <p:nvSpPr>
            <p:cNvPr id="573" name="Google Shape;56;g73843fe8fe_0_18"/>
            <p:cNvSpPr txBox="1"/>
            <p:nvPr/>
          </p:nvSpPr>
          <p:spPr>
            <a:xfrm>
              <a:off x="1202283" y="114299"/>
              <a:ext cx="902142" cy="2706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914400">
                <a:lnSpc>
                  <a:spcPct val="120000"/>
                </a:lnSpc>
                <a:defRPr sz="1300">
                  <a:solidFill>
                    <a:srgbClr val="00000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/ в месяц</a:t>
              </a:r>
            </a:p>
          </p:txBody>
        </p:sp>
        <p:sp>
          <p:nvSpPr>
            <p:cNvPr id="574" name="Google Shape;56;g73843fe8fe_0_18"/>
            <p:cNvSpPr txBox="1"/>
            <p:nvPr/>
          </p:nvSpPr>
          <p:spPr>
            <a:xfrm>
              <a:off x="19408" y="761413"/>
              <a:ext cx="1409894" cy="406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 defTabSz="914400">
                <a:lnSpc>
                  <a:spcPct val="120000"/>
                </a:lnSpc>
                <a:defRPr>
                  <a:solidFill>
                    <a:srgbClr val="00CF6F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</a:lstStyle>
            <a:p>
              <a:r>
                <a:t>40000 ₽</a:t>
              </a:r>
            </a:p>
          </p:txBody>
        </p:sp>
        <p:sp>
          <p:nvSpPr>
            <p:cNvPr id="575" name="Google Shape;56;g73843fe8fe_0_18"/>
            <p:cNvSpPr txBox="1"/>
            <p:nvPr/>
          </p:nvSpPr>
          <p:spPr>
            <a:xfrm>
              <a:off x="1497147" y="875713"/>
              <a:ext cx="902142" cy="2706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914400">
                <a:lnSpc>
                  <a:spcPct val="120000"/>
                </a:lnSpc>
                <a:defRPr sz="1300">
                  <a:solidFill>
                    <a:srgbClr val="00CF6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/ в год</a:t>
              </a:r>
            </a:p>
          </p:txBody>
        </p:sp>
      </p:grp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" name="img_05.png" descr="img_0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79" name="Оставь заявку прямо сейчас и получи…"/>
          <p:cNvSpPr txBox="1"/>
          <p:nvPr/>
        </p:nvSpPr>
        <p:spPr>
          <a:xfrm>
            <a:off x="2656014" y="6354000"/>
            <a:ext cx="24377843" cy="1539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825500">
              <a:lnSpc>
                <a:spcPct val="120000"/>
              </a:lnSpc>
              <a:defRPr sz="4100" spc="205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Оставь заявку прямо сейчас и получи</a:t>
            </a:r>
          </a:p>
          <a:p>
            <a:pPr algn="l" defTabSz="825500">
              <a:lnSpc>
                <a:spcPct val="120000"/>
              </a:lnSpc>
              <a:defRPr sz="4100" spc="205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r>
              <a:t>Индивидуальное предложение!</a:t>
            </a:r>
          </a:p>
        </p:txBody>
      </p:sp>
      <p:grpSp>
        <p:nvGrpSpPr>
          <p:cNvPr id="584" name="Группа"/>
          <p:cNvGrpSpPr/>
          <p:nvPr/>
        </p:nvGrpSpPr>
        <p:grpSpPr>
          <a:xfrm>
            <a:off x="2967713" y="8721533"/>
            <a:ext cx="16984043" cy="907780"/>
            <a:chOff x="0" y="0"/>
            <a:chExt cx="16984041" cy="907779"/>
          </a:xfrm>
        </p:grpSpPr>
        <p:sp>
          <p:nvSpPr>
            <p:cNvPr id="580" name="+7 (495) 150-57-29       sales@rkeeper.ru           rkeeper.ru"/>
            <p:cNvSpPr txBox="1"/>
            <p:nvPr/>
          </p:nvSpPr>
          <p:spPr>
            <a:xfrm>
              <a:off x="5097781" y="0"/>
              <a:ext cx="11886261" cy="9077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l" defTabSz="457200">
                <a:lnSpc>
                  <a:spcPts val="5200"/>
                </a:lnSpc>
                <a:defRPr sz="290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pPr>
              <a:r>
                <a:t>+7 (495) 150-57-29       </a:t>
              </a:r>
              <a:r>
                <a:rPr sz="3100"/>
                <a:t>sales@rkeeper.ru           </a:t>
              </a:r>
              <a:r>
                <a:rPr sz="3200" u="sng">
                  <a:hlinkClick r:id="rId3"/>
                </a:rPr>
                <a:t>rkeeper.ru</a:t>
              </a:r>
            </a:p>
          </p:txBody>
        </p:sp>
        <p:sp>
          <p:nvSpPr>
            <p:cNvPr id="581" name="rkeeperteam"/>
            <p:cNvSpPr txBox="1"/>
            <p:nvPr/>
          </p:nvSpPr>
          <p:spPr>
            <a:xfrm>
              <a:off x="805685" y="148219"/>
              <a:ext cx="3005991" cy="6113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 defTabSz="457200">
                <a:lnSpc>
                  <a:spcPts val="5000"/>
                </a:lnSpc>
                <a:defRPr sz="300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defRPr>
              </a:lvl1pPr>
            </a:lstStyle>
            <a:p>
              <a:r>
                <a:t>rkeeperteam</a:t>
              </a:r>
            </a:p>
          </p:txBody>
        </p:sp>
        <p:pic>
          <p:nvPicPr>
            <p:cNvPr id="582" name="Изображение" descr="Изображение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149118" y="148219"/>
              <a:ext cx="611221" cy="6113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3" name="Изображение" descr="Изображение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56446"/>
              <a:ext cx="606489" cy="6064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85" name="Следующий шаг"/>
          <p:cNvSpPr txBox="1"/>
          <p:nvPr/>
        </p:nvSpPr>
        <p:spPr>
          <a:xfrm>
            <a:off x="2717518" y="4544145"/>
            <a:ext cx="15263786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9000" spc="9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Следующий шаг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g_03.png" descr="img_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Google Shape;56;g73843fe8fe_0_18"/>
          <p:cNvSpPr txBox="1"/>
          <p:nvPr/>
        </p:nvSpPr>
        <p:spPr>
          <a:xfrm>
            <a:off x="1033013" y="1002300"/>
            <a:ext cx="6995078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110000"/>
              </a:lnSpc>
              <a:defRPr sz="65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r_keeper Loyalty</a:t>
            </a:r>
          </a:p>
        </p:txBody>
      </p:sp>
      <p:sp>
        <p:nvSpPr>
          <p:cNvPr id="215" name="Google Shape;56;g73843fe8fe_0_18"/>
          <p:cNvSpPr txBox="1"/>
          <p:nvPr/>
        </p:nvSpPr>
        <p:spPr>
          <a:xfrm>
            <a:off x="1033013" y="2790513"/>
            <a:ext cx="6995078" cy="1943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120000"/>
              </a:lnSpc>
              <a:defRPr sz="37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Автоматизация маркетинга и коммуникации с гостями</a:t>
            </a:r>
          </a:p>
        </p:txBody>
      </p:sp>
      <p:sp>
        <p:nvSpPr>
          <p:cNvPr id="216" name="Сквиркл"/>
          <p:cNvSpPr/>
          <p:nvPr/>
        </p:nvSpPr>
        <p:spPr>
          <a:xfrm>
            <a:off x="9968831" y="856897"/>
            <a:ext cx="6550929" cy="5791928"/>
          </a:xfrm>
          <a:prstGeom prst="roundRect">
            <a:avLst>
              <a:gd name="adj" fmla="val 3770"/>
            </a:avLst>
          </a:prstGeom>
          <a:solidFill>
            <a:srgbClr val="FFFFFF"/>
          </a:solidFill>
          <a:ln w="12700">
            <a:miter lim="400000"/>
          </a:ln>
          <a:effectLst>
            <a:outerShdw blurRad="254000" dist="25400" dir="5400000" rotWithShape="0">
              <a:srgbClr val="000000">
                <a:alpha val="9851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17" name="Google Shape;56;g73843fe8fe_0_18"/>
          <p:cNvSpPr txBox="1"/>
          <p:nvPr/>
        </p:nvSpPr>
        <p:spPr>
          <a:xfrm>
            <a:off x="10461358" y="2436264"/>
            <a:ext cx="3976247" cy="1229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lnSpc>
                <a:spcPct val="120000"/>
              </a:lnSpc>
              <a:defRPr sz="36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Привилегии</a:t>
            </a:r>
            <a:br/>
            <a:r>
              <a:t>и акции</a:t>
            </a:r>
          </a:p>
        </p:txBody>
      </p:sp>
      <p:sp>
        <p:nvSpPr>
          <p:cNvPr id="218" name="Google Shape;56;g73843fe8fe_0_18"/>
          <p:cNvSpPr txBox="1"/>
          <p:nvPr/>
        </p:nvSpPr>
        <p:spPr>
          <a:xfrm>
            <a:off x="10461174" y="3941331"/>
            <a:ext cx="5206957" cy="1165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120000"/>
              </a:lnSpc>
              <a:defRPr sz="2200">
                <a:solidFill>
                  <a:srgbClr val="5F699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Начисляйте гостям бонусы, предлагайте скидки и другие привилегии по акциям</a:t>
            </a:r>
          </a:p>
        </p:txBody>
      </p:sp>
      <p:pic>
        <p:nvPicPr>
          <p:cNvPr id="219" name="1g.png" descr="1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2447" y="1295346"/>
            <a:ext cx="890611" cy="890611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Сквиркл"/>
          <p:cNvSpPr/>
          <p:nvPr/>
        </p:nvSpPr>
        <p:spPr>
          <a:xfrm>
            <a:off x="10047276" y="7104529"/>
            <a:ext cx="6554538" cy="5743759"/>
          </a:xfrm>
          <a:prstGeom prst="roundRect">
            <a:avLst>
              <a:gd name="adj" fmla="val 3802"/>
            </a:avLst>
          </a:prstGeom>
          <a:solidFill>
            <a:srgbClr val="FFFFFF"/>
          </a:solidFill>
          <a:ln w="12700">
            <a:miter lim="400000"/>
          </a:ln>
          <a:effectLst>
            <a:outerShdw blurRad="254000" dist="25400" dir="5400000" rotWithShape="0">
              <a:srgbClr val="000000">
                <a:alpha val="9851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1" name="Google Shape;56;g73843fe8fe_0_18"/>
          <p:cNvSpPr txBox="1"/>
          <p:nvPr/>
        </p:nvSpPr>
        <p:spPr>
          <a:xfrm>
            <a:off x="10539803" y="8683896"/>
            <a:ext cx="3976247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120000"/>
              </a:lnSpc>
              <a:defRPr sz="36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Рассылки</a:t>
            </a:r>
          </a:p>
        </p:txBody>
      </p:sp>
      <p:sp>
        <p:nvSpPr>
          <p:cNvPr id="222" name="Google Shape;56;g73843fe8fe_0_18"/>
          <p:cNvSpPr txBox="1"/>
          <p:nvPr/>
        </p:nvSpPr>
        <p:spPr>
          <a:xfrm>
            <a:off x="10539620" y="9584252"/>
            <a:ext cx="5598952" cy="28117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lnSpc>
                <a:spcPct val="120000"/>
              </a:lnSpc>
              <a:defRPr sz="2200">
                <a:solidFill>
                  <a:srgbClr val="5F699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Настройте автоматические рассылки, которые расскажут самое интересное новичкам, поздравят именинников, напомнят о доступных привилегиях тем, кто давно </a:t>
            </a:r>
            <a:br/>
            <a:r>
              <a:t>не был — всю монотонную работу сделает r_keeper Loyalty</a:t>
            </a:r>
          </a:p>
        </p:txBody>
      </p:sp>
      <p:pic>
        <p:nvPicPr>
          <p:cNvPr id="223" name="3g.png" descr="3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8263" y="7509184"/>
            <a:ext cx="959680" cy="966949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Сквиркл"/>
          <p:cNvSpPr/>
          <p:nvPr/>
        </p:nvSpPr>
        <p:spPr>
          <a:xfrm>
            <a:off x="17028652" y="856897"/>
            <a:ext cx="6550929" cy="5791928"/>
          </a:xfrm>
          <a:prstGeom prst="roundRect">
            <a:avLst>
              <a:gd name="adj" fmla="val 3770"/>
            </a:avLst>
          </a:prstGeom>
          <a:solidFill>
            <a:srgbClr val="FFFFFF"/>
          </a:solidFill>
          <a:ln w="12700">
            <a:miter lim="400000"/>
          </a:ln>
          <a:effectLst>
            <a:outerShdw blurRad="254000" dist="25400" dir="5400000" rotWithShape="0">
              <a:srgbClr val="000000">
                <a:alpha val="9851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5" name="Google Shape;56;g73843fe8fe_0_18"/>
          <p:cNvSpPr txBox="1"/>
          <p:nvPr/>
        </p:nvSpPr>
        <p:spPr>
          <a:xfrm>
            <a:off x="17521178" y="2436264"/>
            <a:ext cx="5598952" cy="1229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lnSpc>
                <a:spcPct val="120000"/>
              </a:lnSpc>
              <a:defRPr sz="36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Анализ </a:t>
            </a:r>
            <a:br/>
            <a:r>
              <a:t>и сегментация гостей</a:t>
            </a:r>
          </a:p>
        </p:txBody>
      </p:sp>
      <p:sp>
        <p:nvSpPr>
          <p:cNvPr id="226" name="Google Shape;56;g73843fe8fe_0_18"/>
          <p:cNvSpPr txBox="1"/>
          <p:nvPr/>
        </p:nvSpPr>
        <p:spPr>
          <a:xfrm>
            <a:off x="17527292" y="3941331"/>
            <a:ext cx="5206957" cy="1165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120000"/>
              </a:lnSpc>
              <a:defRPr sz="2200">
                <a:solidFill>
                  <a:srgbClr val="5F699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Узнайте предпочтения ваших гостей и делайте персональные предложения</a:t>
            </a:r>
          </a:p>
        </p:txBody>
      </p:sp>
      <p:sp>
        <p:nvSpPr>
          <p:cNvPr id="227" name="Сквиркл"/>
          <p:cNvSpPr/>
          <p:nvPr/>
        </p:nvSpPr>
        <p:spPr>
          <a:xfrm>
            <a:off x="17034949" y="7080445"/>
            <a:ext cx="6550930" cy="5791928"/>
          </a:xfrm>
          <a:prstGeom prst="roundRect">
            <a:avLst>
              <a:gd name="adj" fmla="val 3770"/>
            </a:avLst>
          </a:prstGeom>
          <a:solidFill>
            <a:srgbClr val="FFFFFF"/>
          </a:solidFill>
          <a:ln w="12700">
            <a:miter lim="400000"/>
          </a:ln>
          <a:effectLst>
            <a:outerShdw blurRad="254000" dist="25400" dir="5400000" rotWithShape="0">
              <a:srgbClr val="000000">
                <a:alpha val="9851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28" name="Google Shape;56;g73843fe8fe_0_18"/>
          <p:cNvSpPr txBox="1"/>
          <p:nvPr/>
        </p:nvSpPr>
        <p:spPr>
          <a:xfrm>
            <a:off x="17527477" y="8659811"/>
            <a:ext cx="3976247" cy="1899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lnSpc>
                <a:spcPct val="120000"/>
              </a:lnSpc>
              <a:defRPr sz="36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Дашборд</a:t>
            </a:r>
            <a:br/>
            <a:r>
              <a:t>эффективности</a:t>
            </a:r>
            <a:br/>
            <a:r>
              <a:t>бизнеса</a:t>
            </a:r>
          </a:p>
        </p:txBody>
      </p:sp>
      <p:sp>
        <p:nvSpPr>
          <p:cNvPr id="229" name="Google Shape;56;g73843fe8fe_0_18"/>
          <p:cNvSpPr txBox="1"/>
          <p:nvPr/>
        </p:nvSpPr>
        <p:spPr>
          <a:xfrm>
            <a:off x="17527292" y="10853562"/>
            <a:ext cx="5206957" cy="1165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120000"/>
              </a:lnSpc>
              <a:defRPr sz="2200">
                <a:solidFill>
                  <a:srgbClr val="5F699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Контролируйте главные показатели бизнеса в режиме онлайн</a:t>
            </a:r>
          </a:p>
        </p:txBody>
      </p:sp>
      <p:pic>
        <p:nvPicPr>
          <p:cNvPr id="230" name="2g.png" descr="2g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1533" y="1257177"/>
            <a:ext cx="959680" cy="966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4g.png" descr="4g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46014" y="7480724"/>
            <a:ext cx="963314" cy="966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фон.png" descr="фон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936"/>
          <a:stretch>
            <a:fillRect/>
          </a:stretch>
        </p:blipFill>
        <p:spPr>
          <a:xfrm>
            <a:off x="9420779" y="-54075"/>
            <a:ext cx="14971478" cy="13824029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Google Shape;56;g73843fe8fe_0_18"/>
          <p:cNvSpPr txBox="1"/>
          <p:nvPr/>
        </p:nvSpPr>
        <p:spPr>
          <a:xfrm>
            <a:off x="1033013" y="1002300"/>
            <a:ext cx="6995078" cy="3210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lnSpc>
                <a:spcPct val="110000"/>
              </a:lnSpc>
              <a:defRPr sz="6500">
                <a:solidFill>
                  <a:srgbClr val="29304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Зачем бизнесу программа</a:t>
            </a:r>
            <a:br/>
            <a:r>
              <a:t>лояльности?</a:t>
            </a:r>
          </a:p>
        </p:txBody>
      </p:sp>
      <p:sp>
        <p:nvSpPr>
          <p:cNvPr id="235" name="Google Shape;56;g73843fe8fe_0_18"/>
          <p:cNvSpPr txBox="1"/>
          <p:nvPr/>
        </p:nvSpPr>
        <p:spPr>
          <a:xfrm>
            <a:off x="1033013" y="4967777"/>
            <a:ext cx="6687139" cy="1597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120000"/>
              </a:lnSpc>
              <a:defRPr sz="30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Гости с программой лояльности приходят чаще и тратят больше</a:t>
            </a:r>
          </a:p>
        </p:txBody>
      </p:sp>
      <p:sp>
        <p:nvSpPr>
          <p:cNvPr id="236" name="Сквиркл"/>
          <p:cNvSpPr/>
          <p:nvPr/>
        </p:nvSpPr>
        <p:spPr>
          <a:xfrm>
            <a:off x="10066979" y="3405080"/>
            <a:ext cx="6130449" cy="4636344"/>
          </a:xfrm>
          <a:prstGeom prst="roundRect">
            <a:avLst>
              <a:gd name="adj" fmla="val 5975"/>
            </a:avLst>
          </a:prstGeom>
          <a:solidFill>
            <a:srgbClr val="FFFFFF"/>
          </a:solidFill>
          <a:ln w="12700">
            <a:miter lim="400000"/>
          </a:ln>
          <a:effectLst>
            <a:outerShdw blurRad="254000" dist="25400" dir="5400000" rotWithShape="0">
              <a:srgbClr val="A198FF">
                <a:alpha val="2396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7" name="Google Shape;56;g73843fe8fe_0_18"/>
          <p:cNvSpPr txBox="1"/>
          <p:nvPr/>
        </p:nvSpPr>
        <p:spPr>
          <a:xfrm>
            <a:off x="10691829" y="4754322"/>
            <a:ext cx="5044511" cy="886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120000"/>
              </a:lnSpc>
              <a:defRPr sz="5500">
                <a:solidFill>
                  <a:srgbClr val="877ED9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+32%</a:t>
            </a:r>
          </a:p>
        </p:txBody>
      </p:sp>
      <p:sp>
        <p:nvSpPr>
          <p:cNvPr id="238" name="Google Shape;56;g73843fe8fe_0_18"/>
          <p:cNvSpPr txBox="1"/>
          <p:nvPr/>
        </p:nvSpPr>
        <p:spPr>
          <a:xfrm>
            <a:off x="10691596" y="5946950"/>
            <a:ext cx="3986691" cy="435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120000"/>
              </a:lnSpc>
              <a:defRPr sz="2500">
                <a:solidFill>
                  <a:srgbClr val="5F699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к среднему чеку</a:t>
            </a:r>
          </a:p>
        </p:txBody>
      </p:sp>
      <p:pic>
        <p:nvPicPr>
          <p:cNvPr id="239" name="g5.png" descr="g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74792" y="3824796"/>
            <a:ext cx="826524" cy="988587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Сквиркл"/>
          <p:cNvSpPr/>
          <p:nvPr/>
        </p:nvSpPr>
        <p:spPr>
          <a:xfrm>
            <a:off x="16581804" y="3429211"/>
            <a:ext cx="6130450" cy="4588082"/>
          </a:xfrm>
          <a:prstGeom prst="roundRect">
            <a:avLst>
              <a:gd name="adj" fmla="val 6038"/>
            </a:avLst>
          </a:prstGeom>
          <a:solidFill>
            <a:srgbClr val="FFFFFF"/>
          </a:solidFill>
          <a:ln w="12700">
            <a:miter lim="400000"/>
          </a:ln>
          <a:effectLst>
            <a:outerShdw blurRad="254000" dist="25400" dir="5400000" rotWithShape="0">
              <a:srgbClr val="A198FF">
                <a:alpha val="2396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1" name="Google Shape;56;g73843fe8fe_0_18"/>
          <p:cNvSpPr txBox="1"/>
          <p:nvPr/>
        </p:nvSpPr>
        <p:spPr>
          <a:xfrm>
            <a:off x="17206655" y="4754322"/>
            <a:ext cx="5044511" cy="886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120000"/>
              </a:lnSpc>
              <a:defRPr sz="5500">
                <a:solidFill>
                  <a:srgbClr val="877ED9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+20%</a:t>
            </a:r>
          </a:p>
        </p:txBody>
      </p:sp>
      <p:sp>
        <p:nvSpPr>
          <p:cNvPr id="242" name="Google Shape;56;g73843fe8fe_0_18"/>
          <p:cNvSpPr txBox="1"/>
          <p:nvPr/>
        </p:nvSpPr>
        <p:spPr>
          <a:xfrm>
            <a:off x="17206422" y="5946950"/>
            <a:ext cx="4611840" cy="435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120000"/>
              </a:lnSpc>
              <a:defRPr sz="2500">
                <a:solidFill>
                  <a:srgbClr val="5F699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к выручке заведения</a:t>
            </a:r>
          </a:p>
        </p:txBody>
      </p:sp>
      <p:sp>
        <p:nvSpPr>
          <p:cNvPr id="243" name="Сквиркл"/>
          <p:cNvSpPr/>
          <p:nvPr/>
        </p:nvSpPr>
        <p:spPr>
          <a:xfrm>
            <a:off x="10148861" y="8456156"/>
            <a:ext cx="6130449" cy="4588083"/>
          </a:xfrm>
          <a:prstGeom prst="roundRect">
            <a:avLst>
              <a:gd name="adj" fmla="val 6038"/>
            </a:avLst>
          </a:prstGeom>
          <a:solidFill>
            <a:srgbClr val="FFFFFF"/>
          </a:solidFill>
          <a:ln w="12700">
            <a:miter lim="400000"/>
          </a:ln>
          <a:effectLst>
            <a:outerShdw blurRad="254000" dist="25400" dir="5400000" rotWithShape="0">
              <a:srgbClr val="A198FF">
                <a:alpha val="2396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44" name="Google Shape;56;g73843fe8fe_0_18"/>
          <p:cNvSpPr txBox="1"/>
          <p:nvPr/>
        </p:nvSpPr>
        <p:spPr>
          <a:xfrm>
            <a:off x="10773712" y="9781268"/>
            <a:ext cx="5044511" cy="886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120000"/>
              </a:lnSpc>
              <a:defRPr sz="5500">
                <a:solidFill>
                  <a:srgbClr val="877ED9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50%</a:t>
            </a:r>
          </a:p>
        </p:txBody>
      </p:sp>
      <p:sp>
        <p:nvSpPr>
          <p:cNvPr id="245" name="Google Shape;56;g73843fe8fe_0_18"/>
          <p:cNvSpPr txBox="1"/>
          <p:nvPr/>
        </p:nvSpPr>
        <p:spPr>
          <a:xfrm>
            <a:off x="10773478" y="10973895"/>
            <a:ext cx="5128433" cy="1479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120000"/>
              </a:lnSpc>
              <a:defRPr sz="2500">
                <a:solidFill>
                  <a:srgbClr val="5F699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приходят вновь после вступления в программу лояльности</a:t>
            </a:r>
          </a:p>
        </p:txBody>
      </p:sp>
      <p:pic>
        <p:nvPicPr>
          <p:cNvPr id="246" name="g6.png" descr="g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424644" y="3894132"/>
            <a:ext cx="826523" cy="8499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g7.png" descr="g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985613" y="8925049"/>
            <a:ext cx="826524" cy="841972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Google Shape;56;g73843fe8fe_0_18"/>
          <p:cNvSpPr txBox="1"/>
          <p:nvPr/>
        </p:nvSpPr>
        <p:spPr>
          <a:xfrm>
            <a:off x="10099964" y="1209393"/>
            <a:ext cx="8946503" cy="1508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lnSpc>
                <a:spcPct val="120000"/>
              </a:lnSpc>
              <a:defRPr sz="44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pPr>
            <a:r>
              <a:t>По данным </a:t>
            </a:r>
            <a:r>
              <a:rPr>
                <a:latin typeface="Montserrat Regular"/>
                <a:ea typeface="Montserrat Regular"/>
                <a:cs typeface="Montserrat Regular"/>
                <a:sym typeface="Montserrat Regular"/>
              </a:rPr>
              <a:t>2500 ресторанов</a:t>
            </a:r>
            <a:r>
              <a:t> с программами лояльности</a:t>
            </a:r>
          </a:p>
        </p:txBody>
      </p:sp>
      <p:sp>
        <p:nvSpPr>
          <p:cNvPr id="249" name="Google Shape;56;g73843fe8fe_0_18"/>
          <p:cNvSpPr txBox="1"/>
          <p:nvPr/>
        </p:nvSpPr>
        <p:spPr>
          <a:xfrm>
            <a:off x="1033013" y="6743502"/>
            <a:ext cx="6478289" cy="1597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lnSpc>
                <a:spcPct val="120000"/>
              </a:lnSpc>
              <a:defRPr sz="30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Работа с гостями в программе лояльности дает лучший отклик при меньших затратах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Прямоугольник"/>
          <p:cNvSpPr/>
          <p:nvPr/>
        </p:nvSpPr>
        <p:spPr>
          <a:xfrm>
            <a:off x="11495445" y="-81092"/>
            <a:ext cx="12890749" cy="13878184"/>
          </a:xfrm>
          <a:prstGeom prst="rect">
            <a:avLst/>
          </a:prstGeom>
          <a:solidFill>
            <a:srgbClr val="00CF6F">
              <a:alpha val="7533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252" name="Изображение" descr="Изображение"/>
          <p:cNvPicPr>
            <a:picLocks noChangeAspect="1"/>
          </p:cNvPicPr>
          <p:nvPr/>
        </p:nvPicPr>
        <p:blipFill rotWithShape="1">
          <a:blip r:embed="rId2" cstate="print">
            <a:alphaModFix amt="8017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5647" y="3905316"/>
            <a:ext cx="6020547" cy="9055699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Сквиркл"/>
          <p:cNvSpPr/>
          <p:nvPr/>
        </p:nvSpPr>
        <p:spPr>
          <a:xfrm>
            <a:off x="1117285" y="4327564"/>
            <a:ext cx="9176471" cy="3508976"/>
          </a:xfrm>
          <a:prstGeom prst="roundRect">
            <a:avLst>
              <a:gd name="adj" fmla="val 7854"/>
            </a:avLst>
          </a:prstGeom>
          <a:solidFill>
            <a:srgbClr val="FFFFFF"/>
          </a:solidFill>
          <a:ln w="12700">
            <a:miter lim="400000"/>
          </a:ln>
          <a:effectLst>
            <a:outerShdw blurRad="254000" dist="25400" dir="5400000" rotWithShape="0">
              <a:srgbClr val="A198FF">
                <a:alpha val="2396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4" name="Google Shape;56;g73843fe8fe_0_18"/>
          <p:cNvSpPr txBox="1"/>
          <p:nvPr/>
        </p:nvSpPr>
        <p:spPr>
          <a:xfrm>
            <a:off x="4767034" y="5149753"/>
            <a:ext cx="5018024" cy="881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120000"/>
              </a:lnSpc>
              <a:defRPr sz="4900">
                <a:solidFill>
                  <a:srgbClr val="5F7CD4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0,5 - 1,5%</a:t>
            </a:r>
          </a:p>
        </p:txBody>
      </p:sp>
      <p:sp>
        <p:nvSpPr>
          <p:cNvPr id="255" name="Google Shape;56;g73843fe8fe_0_18"/>
          <p:cNvSpPr txBox="1"/>
          <p:nvPr/>
        </p:nvSpPr>
        <p:spPr>
          <a:xfrm>
            <a:off x="4766802" y="6124716"/>
            <a:ext cx="4791295" cy="4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120000"/>
              </a:lnSpc>
              <a:defRPr>
                <a:solidFill>
                  <a:srgbClr val="5F699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раздача листовок</a:t>
            </a:r>
          </a:p>
        </p:txBody>
      </p:sp>
      <p:pic>
        <p:nvPicPr>
          <p:cNvPr id="256" name="g1.png" descr="g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5917" y="4761664"/>
            <a:ext cx="2660339" cy="2640778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Сквиркл"/>
          <p:cNvSpPr/>
          <p:nvPr/>
        </p:nvSpPr>
        <p:spPr>
          <a:xfrm>
            <a:off x="13040252" y="4327564"/>
            <a:ext cx="9176471" cy="3508976"/>
          </a:xfrm>
          <a:prstGeom prst="roundRect">
            <a:avLst>
              <a:gd name="adj" fmla="val 7854"/>
            </a:avLst>
          </a:prstGeom>
          <a:solidFill>
            <a:srgbClr val="FFFFFF"/>
          </a:solidFill>
          <a:ln w="12700">
            <a:miter lim="400000"/>
          </a:ln>
          <a:effectLst>
            <a:outerShdw blurRad="254000" dist="25400" dir="5400000" rotWithShape="0">
              <a:srgbClr val="A198FF">
                <a:alpha val="2396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58" name="Google Shape;56;g73843fe8fe_0_18"/>
          <p:cNvSpPr txBox="1"/>
          <p:nvPr/>
        </p:nvSpPr>
        <p:spPr>
          <a:xfrm>
            <a:off x="16689999" y="5149753"/>
            <a:ext cx="5018025" cy="881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120000"/>
              </a:lnSpc>
              <a:defRPr sz="4900">
                <a:solidFill>
                  <a:srgbClr val="00CF6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9 - 19%</a:t>
            </a:r>
          </a:p>
        </p:txBody>
      </p:sp>
      <p:sp>
        <p:nvSpPr>
          <p:cNvPr id="259" name="Google Shape;56;g73843fe8fe_0_18"/>
          <p:cNvSpPr txBox="1"/>
          <p:nvPr/>
        </p:nvSpPr>
        <p:spPr>
          <a:xfrm>
            <a:off x="16689765" y="6124716"/>
            <a:ext cx="4791295" cy="952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120000"/>
              </a:lnSpc>
              <a:defRPr>
                <a:solidFill>
                  <a:srgbClr val="5F699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отклик гостей, которые давно не были</a:t>
            </a:r>
          </a:p>
        </p:txBody>
      </p:sp>
      <p:sp>
        <p:nvSpPr>
          <p:cNvPr id="260" name="Сквиркл"/>
          <p:cNvSpPr/>
          <p:nvPr/>
        </p:nvSpPr>
        <p:spPr>
          <a:xfrm>
            <a:off x="1117285" y="8497806"/>
            <a:ext cx="9176471" cy="3508976"/>
          </a:xfrm>
          <a:prstGeom prst="roundRect">
            <a:avLst>
              <a:gd name="adj" fmla="val 7854"/>
            </a:avLst>
          </a:prstGeom>
          <a:solidFill>
            <a:srgbClr val="FFFFFF"/>
          </a:solidFill>
          <a:ln w="12700">
            <a:miter lim="400000"/>
          </a:ln>
          <a:effectLst>
            <a:outerShdw blurRad="254000" dist="25400" dir="5400000" rotWithShape="0">
              <a:srgbClr val="A198FF">
                <a:alpha val="2396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1" name="Google Shape;56;g73843fe8fe_0_18"/>
          <p:cNvSpPr txBox="1"/>
          <p:nvPr/>
        </p:nvSpPr>
        <p:spPr>
          <a:xfrm>
            <a:off x="4767034" y="9319994"/>
            <a:ext cx="5018024" cy="881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120000"/>
              </a:lnSpc>
              <a:defRPr sz="4900">
                <a:solidFill>
                  <a:srgbClr val="5F7CD4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3 - 7%</a:t>
            </a:r>
          </a:p>
        </p:txBody>
      </p:sp>
      <p:sp>
        <p:nvSpPr>
          <p:cNvPr id="262" name="Google Shape;56;g73843fe8fe_0_18"/>
          <p:cNvSpPr txBox="1"/>
          <p:nvPr/>
        </p:nvSpPr>
        <p:spPr>
          <a:xfrm>
            <a:off x="4766802" y="10294957"/>
            <a:ext cx="4791295" cy="952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120000"/>
              </a:lnSpc>
              <a:defRPr>
                <a:solidFill>
                  <a:srgbClr val="5F699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SMM и таргетированная реклама</a:t>
            </a:r>
          </a:p>
        </p:txBody>
      </p:sp>
      <p:sp>
        <p:nvSpPr>
          <p:cNvPr id="263" name="Сквиркл"/>
          <p:cNvSpPr/>
          <p:nvPr/>
        </p:nvSpPr>
        <p:spPr>
          <a:xfrm>
            <a:off x="13040252" y="8497806"/>
            <a:ext cx="9176471" cy="3508976"/>
          </a:xfrm>
          <a:prstGeom prst="roundRect">
            <a:avLst>
              <a:gd name="adj" fmla="val 7854"/>
            </a:avLst>
          </a:prstGeom>
          <a:solidFill>
            <a:srgbClr val="FFFFFF"/>
          </a:solidFill>
          <a:ln w="12700">
            <a:miter lim="400000"/>
          </a:ln>
          <a:effectLst>
            <a:outerShdw blurRad="254000" dist="25400" dir="5400000" rotWithShape="0">
              <a:srgbClr val="A198FF">
                <a:alpha val="23960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64" name="Google Shape;56;g73843fe8fe_0_18"/>
          <p:cNvSpPr txBox="1"/>
          <p:nvPr/>
        </p:nvSpPr>
        <p:spPr>
          <a:xfrm>
            <a:off x="16689999" y="9319994"/>
            <a:ext cx="5018025" cy="881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120000"/>
              </a:lnSpc>
              <a:defRPr sz="4900">
                <a:solidFill>
                  <a:srgbClr val="00CF6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15 - 30%</a:t>
            </a:r>
          </a:p>
        </p:txBody>
      </p:sp>
      <p:sp>
        <p:nvSpPr>
          <p:cNvPr id="265" name="Google Shape;56;g73843fe8fe_0_18"/>
          <p:cNvSpPr txBox="1"/>
          <p:nvPr/>
        </p:nvSpPr>
        <p:spPr>
          <a:xfrm>
            <a:off x="16689765" y="10294957"/>
            <a:ext cx="4791295" cy="952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120000"/>
              </a:lnSpc>
              <a:defRPr>
                <a:solidFill>
                  <a:srgbClr val="5F699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</a:lstStyle>
          <a:p>
            <a:r>
              <a:t>отклик постоянных гостей</a:t>
            </a:r>
          </a:p>
        </p:txBody>
      </p:sp>
      <p:pic>
        <p:nvPicPr>
          <p:cNvPr id="266" name="g3.png" descr="g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3347" y="8915876"/>
            <a:ext cx="2660339" cy="2640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g4.png" descr="g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486080" y="8931905"/>
            <a:ext cx="2660339" cy="2640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g2.png" descr="g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486080" y="4761663"/>
            <a:ext cx="2660339" cy="2640778"/>
          </a:xfrm>
          <a:prstGeom prst="rect">
            <a:avLst/>
          </a:prstGeom>
          <a:ln w="12700">
            <a:miter lim="400000"/>
          </a:ln>
        </p:spPr>
      </p:pic>
      <p:sp>
        <p:nvSpPr>
          <p:cNvPr id="269" name="Google Shape;56;g73843fe8fe_0_18"/>
          <p:cNvSpPr txBox="1"/>
          <p:nvPr/>
        </p:nvSpPr>
        <p:spPr>
          <a:xfrm>
            <a:off x="1033013" y="1002300"/>
            <a:ext cx="6995078" cy="2106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110000"/>
              </a:lnSpc>
              <a:defRPr sz="6500">
                <a:solidFill>
                  <a:srgbClr val="29304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Классический маркетинг</a:t>
            </a:r>
          </a:p>
        </p:txBody>
      </p:sp>
      <p:sp>
        <p:nvSpPr>
          <p:cNvPr id="270" name="Google Shape;56;g73843fe8fe_0_18"/>
          <p:cNvSpPr txBox="1"/>
          <p:nvPr/>
        </p:nvSpPr>
        <p:spPr>
          <a:xfrm>
            <a:off x="13029012" y="1002300"/>
            <a:ext cx="6995077" cy="2106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110000"/>
              </a:lnSpc>
              <a:defRPr sz="65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Программа лояльности</a:t>
            </a:r>
          </a:p>
        </p:txBody>
      </p:sp>
      <p:pic>
        <p:nvPicPr>
          <p:cNvPr id="271" name="Изображение" descr="Изображение"/>
          <p:cNvPicPr>
            <a:picLocks noChangeAspect="1"/>
          </p:cNvPicPr>
          <p:nvPr/>
        </p:nvPicPr>
        <p:blipFill>
          <a:blip r:embed="rId7" cstate="print">
            <a:alphaModFix amt="8017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7338" y="5156125"/>
            <a:ext cx="695289" cy="6952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Изображение" descr="Изображение"/>
          <p:cNvPicPr>
            <a:picLocks noChangeAspect="1"/>
          </p:cNvPicPr>
          <p:nvPr/>
        </p:nvPicPr>
        <p:blipFill>
          <a:blip r:embed="rId7" cstate="print">
            <a:alphaModFix amt="8017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7642" y="9325959"/>
            <a:ext cx="695289" cy="6952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img_01.png" descr="img_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Google Shape;56;g73843fe8fe_0_18"/>
          <p:cNvSpPr txBox="1"/>
          <p:nvPr/>
        </p:nvSpPr>
        <p:spPr>
          <a:xfrm>
            <a:off x="1033013" y="1002300"/>
            <a:ext cx="10005771" cy="3210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lnSpc>
                <a:spcPct val="110000"/>
              </a:lnSpc>
              <a:defRPr sz="65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Делайте маркетинг персональным </a:t>
            </a:r>
          </a:p>
          <a:p>
            <a:pPr algn="l" defTabSz="914400">
              <a:lnSpc>
                <a:spcPct val="110000"/>
              </a:lnSpc>
              <a:defRPr sz="6500">
                <a:solidFill>
                  <a:srgbClr val="FFFFF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с r_keeper loyalty</a:t>
            </a:r>
          </a:p>
        </p:txBody>
      </p:sp>
      <p:sp>
        <p:nvSpPr>
          <p:cNvPr id="276" name="Сквиркл"/>
          <p:cNvSpPr/>
          <p:nvPr/>
        </p:nvSpPr>
        <p:spPr>
          <a:xfrm>
            <a:off x="6710100" y="8717011"/>
            <a:ext cx="4970077" cy="1868408"/>
          </a:xfrm>
          <a:prstGeom prst="roundRect">
            <a:avLst>
              <a:gd name="adj" fmla="val 7390"/>
            </a:avLst>
          </a:prstGeom>
          <a:solidFill>
            <a:srgbClr val="FFFFFF"/>
          </a:solidFill>
          <a:ln w="12700">
            <a:miter lim="400000"/>
          </a:ln>
          <a:effectLst>
            <a:outerShdw blurRad="254000" dist="25400" dir="5400000" rotWithShape="0">
              <a:srgbClr val="FFFFFF">
                <a:alpha val="9851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7" name="Сквиркл"/>
          <p:cNvSpPr/>
          <p:nvPr/>
        </p:nvSpPr>
        <p:spPr>
          <a:xfrm>
            <a:off x="1063879" y="8717011"/>
            <a:ext cx="4570353" cy="1868408"/>
          </a:xfrm>
          <a:prstGeom prst="roundRect">
            <a:avLst>
              <a:gd name="adj" fmla="val 7390"/>
            </a:avLst>
          </a:prstGeom>
          <a:solidFill>
            <a:srgbClr val="FFFFFF"/>
          </a:solidFill>
          <a:ln w="12700">
            <a:miter lim="400000"/>
          </a:ln>
          <a:effectLst>
            <a:outerShdw blurRad="254000" dist="25400" dir="5400000" rotWithShape="0">
              <a:srgbClr val="FFFFFF">
                <a:alpha val="9851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8" name="Сквиркл"/>
          <p:cNvSpPr/>
          <p:nvPr/>
        </p:nvSpPr>
        <p:spPr>
          <a:xfrm>
            <a:off x="12662668" y="5646899"/>
            <a:ext cx="4986510" cy="1866914"/>
          </a:xfrm>
          <a:prstGeom prst="roundRect">
            <a:avLst>
              <a:gd name="adj" fmla="val 8001"/>
            </a:avLst>
          </a:prstGeom>
          <a:solidFill>
            <a:srgbClr val="FFFFFF"/>
          </a:solidFill>
          <a:ln w="12700">
            <a:miter lim="400000"/>
          </a:ln>
          <a:effectLst>
            <a:outerShdw blurRad="254000" dist="25400" dir="5400000" rotWithShape="0">
              <a:srgbClr val="FFFFFF">
                <a:alpha val="9851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9" name="Сквиркл"/>
          <p:cNvSpPr/>
          <p:nvPr/>
        </p:nvSpPr>
        <p:spPr>
          <a:xfrm>
            <a:off x="1063879" y="5646152"/>
            <a:ext cx="4570353" cy="1868408"/>
          </a:xfrm>
          <a:prstGeom prst="roundRect">
            <a:avLst>
              <a:gd name="adj" fmla="val 7390"/>
            </a:avLst>
          </a:prstGeom>
          <a:solidFill>
            <a:srgbClr val="FFFFFF"/>
          </a:solidFill>
          <a:ln w="12700">
            <a:miter lim="400000"/>
          </a:ln>
          <a:effectLst>
            <a:outerShdw blurRad="254000" dist="25400" dir="5400000" rotWithShape="0">
              <a:srgbClr val="FFFFFF">
                <a:alpha val="9851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0" name="Google Shape;56;g73843fe8fe_0_18"/>
          <p:cNvSpPr txBox="1"/>
          <p:nvPr/>
        </p:nvSpPr>
        <p:spPr>
          <a:xfrm>
            <a:off x="1445302" y="6208754"/>
            <a:ext cx="3877585" cy="8062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l" defTabSz="914400">
              <a:lnSpc>
                <a:spcPct val="120000"/>
              </a:lnSpc>
              <a:defRPr sz="22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Вовлекайте гостей </a:t>
            </a:r>
          </a:p>
          <a:p>
            <a:pPr algn="l" defTabSz="914400">
              <a:lnSpc>
                <a:spcPct val="120000"/>
              </a:lnSpc>
              <a:defRPr sz="22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в программу лояльности</a:t>
            </a:r>
          </a:p>
        </p:txBody>
      </p:sp>
      <p:sp>
        <p:nvSpPr>
          <p:cNvPr id="281" name="Google Shape;56;g73843fe8fe_0_18"/>
          <p:cNvSpPr txBox="1"/>
          <p:nvPr/>
        </p:nvSpPr>
        <p:spPr>
          <a:xfrm>
            <a:off x="1445302" y="9233059"/>
            <a:ext cx="3807507" cy="836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l" defTabSz="914400">
              <a:lnSpc>
                <a:spcPct val="120000"/>
              </a:lnSpc>
              <a:defRPr sz="22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Гости делают чекины </a:t>
            </a:r>
          </a:p>
          <a:p>
            <a:pPr algn="l" defTabSz="914400">
              <a:lnSpc>
                <a:spcPct val="120000"/>
              </a:lnSpc>
              <a:defRPr sz="22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и получают привилегии</a:t>
            </a:r>
          </a:p>
        </p:txBody>
      </p:sp>
      <p:sp>
        <p:nvSpPr>
          <p:cNvPr id="282" name="Стрелка"/>
          <p:cNvSpPr/>
          <p:nvPr/>
        </p:nvSpPr>
        <p:spPr>
          <a:xfrm rot="5389916">
            <a:off x="3094745" y="7918284"/>
            <a:ext cx="508756" cy="354410"/>
          </a:xfrm>
          <a:prstGeom prst="rightArrow">
            <a:avLst>
              <a:gd name="adj1" fmla="val 40221"/>
              <a:gd name="adj2" fmla="val 78261"/>
            </a:avLst>
          </a:prstGeom>
          <a:solidFill>
            <a:srgbClr val="00CF6F">
              <a:alpha val="7533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3" name="Стрелка"/>
          <p:cNvSpPr/>
          <p:nvPr/>
        </p:nvSpPr>
        <p:spPr>
          <a:xfrm>
            <a:off x="5928194" y="9384996"/>
            <a:ext cx="487942" cy="375589"/>
          </a:xfrm>
          <a:prstGeom prst="rightArrow">
            <a:avLst>
              <a:gd name="adj1" fmla="val 33427"/>
              <a:gd name="adj2" fmla="val 76257"/>
            </a:avLst>
          </a:prstGeom>
          <a:solidFill>
            <a:srgbClr val="00CF6F">
              <a:alpha val="7533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4" name="Сквиркл"/>
          <p:cNvSpPr/>
          <p:nvPr/>
        </p:nvSpPr>
        <p:spPr>
          <a:xfrm>
            <a:off x="6710100" y="5646899"/>
            <a:ext cx="4986510" cy="1866914"/>
          </a:xfrm>
          <a:prstGeom prst="roundRect">
            <a:avLst>
              <a:gd name="adj" fmla="val 8001"/>
            </a:avLst>
          </a:prstGeom>
          <a:solidFill>
            <a:srgbClr val="FFFFFF"/>
          </a:solidFill>
          <a:ln w="12700">
            <a:miter lim="400000"/>
          </a:ln>
          <a:effectLst>
            <a:outerShdw blurRad="254000" dist="25400" dir="5400000" rotWithShape="0">
              <a:srgbClr val="FFFFFF">
                <a:alpha val="9851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5" name="Google Shape;56;g73843fe8fe_0_18"/>
          <p:cNvSpPr txBox="1"/>
          <p:nvPr/>
        </p:nvSpPr>
        <p:spPr>
          <a:xfrm>
            <a:off x="7091522" y="6023783"/>
            <a:ext cx="4409284" cy="159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120000"/>
              </a:lnSpc>
              <a:defRPr sz="22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Аудитория сегментируется, создаются персональные предложения</a:t>
            </a:r>
          </a:p>
        </p:txBody>
      </p:sp>
      <p:sp>
        <p:nvSpPr>
          <p:cNvPr id="286" name="Стрелка"/>
          <p:cNvSpPr/>
          <p:nvPr/>
        </p:nvSpPr>
        <p:spPr>
          <a:xfrm rot="5389916">
            <a:off x="8757657" y="7882166"/>
            <a:ext cx="475006" cy="3416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603" y="15144"/>
                </a:moveTo>
                <a:lnTo>
                  <a:pt x="12603" y="21600"/>
                </a:lnTo>
                <a:lnTo>
                  <a:pt x="0" y="10800"/>
                </a:lnTo>
                <a:lnTo>
                  <a:pt x="12603" y="0"/>
                </a:lnTo>
                <a:lnTo>
                  <a:pt x="12603" y="6456"/>
                </a:lnTo>
                <a:lnTo>
                  <a:pt x="21600" y="6456"/>
                </a:lnTo>
                <a:lnTo>
                  <a:pt x="21600" y="15144"/>
                </a:lnTo>
                <a:close/>
              </a:path>
            </a:pathLst>
          </a:custGeom>
          <a:solidFill>
            <a:srgbClr val="00CF6F">
              <a:alpha val="7533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7" name="Google Shape;56;g73843fe8fe_0_18"/>
          <p:cNvSpPr txBox="1"/>
          <p:nvPr/>
        </p:nvSpPr>
        <p:spPr>
          <a:xfrm>
            <a:off x="13044092" y="6023533"/>
            <a:ext cx="4409284" cy="1176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120000"/>
              </a:lnSpc>
              <a:defRPr sz="22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Персональные предложения отправляются гостям</a:t>
            </a:r>
          </a:p>
        </p:txBody>
      </p:sp>
      <p:sp>
        <p:nvSpPr>
          <p:cNvPr id="288" name="Стрелка"/>
          <p:cNvSpPr/>
          <p:nvPr/>
        </p:nvSpPr>
        <p:spPr>
          <a:xfrm>
            <a:off x="11915803" y="6392561"/>
            <a:ext cx="487943" cy="375589"/>
          </a:xfrm>
          <a:prstGeom prst="rightArrow">
            <a:avLst>
              <a:gd name="adj1" fmla="val 33427"/>
              <a:gd name="adj2" fmla="val 76257"/>
            </a:avLst>
          </a:prstGeom>
          <a:solidFill>
            <a:srgbClr val="00CF6F">
              <a:alpha val="7533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89" name="Стрелка"/>
          <p:cNvSpPr/>
          <p:nvPr/>
        </p:nvSpPr>
        <p:spPr>
          <a:xfrm>
            <a:off x="17888236" y="6392561"/>
            <a:ext cx="487943" cy="375589"/>
          </a:xfrm>
          <a:prstGeom prst="rightArrow">
            <a:avLst>
              <a:gd name="adj1" fmla="val 33427"/>
              <a:gd name="adj2" fmla="val 76257"/>
            </a:avLst>
          </a:prstGeom>
          <a:solidFill>
            <a:srgbClr val="00CF6F">
              <a:alpha val="75339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0" name="Сквиркл"/>
          <p:cNvSpPr/>
          <p:nvPr/>
        </p:nvSpPr>
        <p:spPr>
          <a:xfrm>
            <a:off x="18615237" y="5611476"/>
            <a:ext cx="4775621" cy="4414763"/>
          </a:xfrm>
          <a:prstGeom prst="roundRect">
            <a:avLst>
              <a:gd name="adj" fmla="val 3128"/>
            </a:avLst>
          </a:prstGeom>
          <a:solidFill>
            <a:srgbClr val="FFFFFF"/>
          </a:solidFill>
          <a:ln w="12700">
            <a:miter lim="400000"/>
          </a:ln>
          <a:effectLst>
            <a:outerShdw blurRad="254000" dist="25400" dir="5400000" rotWithShape="0">
              <a:srgbClr val="FFFFFF">
                <a:alpha val="20121"/>
              </a:srgbClr>
            </a:outerShdw>
          </a:effectLst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1" name="Google Shape;56;g73843fe8fe_0_18"/>
          <p:cNvSpPr txBox="1"/>
          <p:nvPr/>
        </p:nvSpPr>
        <p:spPr>
          <a:xfrm>
            <a:off x="18996660" y="6032210"/>
            <a:ext cx="4012774" cy="609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120000"/>
              </a:lnSpc>
              <a:defRPr sz="23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Эффективный маркетинг</a:t>
            </a:r>
          </a:p>
        </p:txBody>
      </p:sp>
      <p:sp>
        <p:nvSpPr>
          <p:cNvPr id="292" name="Google Shape;56;g73843fe8fe_0_18"/>
          <p:cNvSpPr txBox="1"/>
          <p:nvPr/>
        </p:nvSpPr>
        <p:spPr>
          <a:xfrm>
            <a:off x="18996660" y="6679534"/>
            <a:ext cx="3807507" cy="3105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304800" indent="-304800" algn="l" defTabSz="914400">
              <a:lnSpc>
                <a:spcPct val="120000"/>
              </a:lnSpc>
              <a:buClr>
                <a:srgbClr val="000000"/>
              </a:buClr>
              <a:buSzPct val="170000"/>
              <a:buChar char="•"/>
              <a:defRPr sz="22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Высокий отклик </a:t>
            </a:r>
            <a:br/>
            <a:r>
              <a:t>на рассылки и акции</a:t>
            </a:r>
          </a:p>
          <a:p>
            <a:pPr marL="304800" indent="-304800" algn="l" defTabSz="914400">
              <a:lnSpc>
                <a:spcPct val="120000"/>
              </a:lnSpc>
              <a:buClr>
                <a:srgbClr val="000000"/>
              </a:buClr>
              <a:buSzPct val="170000"/>
              <a:buChar char="•"/>
              <a:defRPr sz="22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Мотивирует гостей приходить чаще </a:t>
            </a:r>
            <a:br/>
            <a:r>
              <a:t>и заказывать больше</a:t>
            </a:r>
          </a:p>
          <a:p>
            <a:pPr marL="304800" indent="-304800" algn="l" defTabSz="914400">
              <a:lnSpc>
                <a:spcPct val="120000"/>
              </a:lnSpc>
              <a:buClr>
                <a:srgbClr val="000000"/>
              </a:buClr>
              <a:buSzPct val="170000"/>
              <a:buChar char="•"/>
              <a:defRPr sz="22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Рекомендует пробовать новое</a:t>
            </a:r>
          </a:p>
        </p:txBody>
      </p:sp>
      <p:sp>
        <p:nvSpPr>
          <p:cNvPr id="293" name="Google Shape;56;g73843fe8fe_0_18"/>
          <p:cNvSpPr txBox="1"/>
          <p:nvPr/>
        </p:nvSpPr>
        <p:spPr>
          <a:xfrm>
            <a:off x="7091522" y="9061287"/>
            <a:ext cx="4409283" cy="1179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l" defTabSz="914400">
              <a:lnSpc>
                <a:spcPct val="120000"/>
              </a:lnSpc>
              <a:defRPr sz="22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Система накапливает данные и узнает предпочтения гостей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Прямоугольник"/>
          <p:cNvSpPr/>
          <p:nvPr/>
        </p:nvSpPr>
        <p:spPr>
          <a:xfrm>
            <a:off x="7469989" y="-21720"/>
            <a:ext cx="16971359" cy="13759439"/>
          </a:xfrm>
          <a:prstGeom prst="rect">
            <a:avLst/>
          </a:prstGeom>
          <a:solidFill>
            <a:srgbClr val="A097FF">
              <a:alpha val="9828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l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97" name="Google Shape;56;g73843fe8fe_0_18"/>
          <p:cNvSpPr txBox="1"/>
          <p:nvPr/>
        </p:nvSpPr>
        <p:spPr>
          <a:xfrm>
            <a:off x="1033013" y="1002299"/>
            <a:ext cx="6163370" cy="4314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lnSpc>
                <a:spcPct val="110000"/>
              </a:lnSpc>
              <a:defRPr sz="6500">
                <a:solidFill>
                  <a:srgbClr val="29304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Как вовлечь гостей </a:t>
            </a:r>
          </a:p>
          <a:p>
            <a:pPr algn="l" defTabSz="914400">
              <a:lnSpc>
                <a:spcPct val="110000"/>
              </a:lnSpc>
              <a:defRPr sz="6500">
                <a:solidFill>
                  <a:srgbClr val="29304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в программу лояльности?</a:t>
            </a:r>
          </a:p>
        </p:txBody>
      </p:sp>
      <p:pic>
        <p:nvPicPr>
          <p:cNvPr id="298" name="Прямоугольник Прямоугольник" descr="Прямоугольник Прямоугольник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74420" y="1270664"/>
            <a:ext cx="4576121" cy="1113533"/>
          </a:xfrm>
          <a:prstGeom prst="rect">
            <a:avLst/>
          </a:prstGeom>
        </p:spPr>
      </p:pic>
      <p:sp>
        <p:nvSpPr>
          <p:cNvPr id="299" name="Приветственный бонус…"/>
          <p:cNvSpPr txBox="1"/>
          <p:nvPr/>
        </p:nvSpPr>
        <p:spPr>
          <a:xfrm>
            <a:off x="8539787" y="2194725"/>
            <a:ext cx="6961956" cy="303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825500">
              <a:spcBef>
                <a:spcPts val="2000"/>
              </a:spcBef>
              <a:defRPr sz="28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/>
          </a:p>
          <a:p>
            <a:pPr marL="381000" indent="-381000" algn="l" defTabSz="825500">
              <a:spcBef>
                <a:spcPts val="2000"/>
              </a:spcBef>
              <a:buClr>
                <a:srgbClr val="A198F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Приветственный бонус</a:t>
            </a:r>
          </a:p>
          <a:p>
            <a:pPr algn="l" defTabSz="457200">
              <a:lnSpc>
                <a:spcPts val="3800"/>
              </a:lnSpc>
              <a:defRPr sz="20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endParaRPr/>
          </a:p>
          <a:p>
            <a:pPr algn="l" defTabSz="457200">
              <a:lnSpc>
                <a:spcPts val="4200"/>
              </a:lnSpc>
              <a:defRPr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Гость накапливает бонусный «кэшбек» </a:t>
            </a:r>
            <a:br/>
            <a:r>
              <a:t>в виде заданного процента от суммы чека. В отличие от скидок, бонусы стимулируют гостя приходить в ресторан снова и снова.</a:t>
            </a:r>
          </a:p>
        </p:txBody>
      </p:sp>
      <p:pic>
        <p:nvPicPr>
          <p:cNvPr id="300" name="Прямоугольник Прямоугольник" descr="Прямоугольник Прямоугольник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064872" y="1270664"/>
            <a:ext cx="6716312" cy="1113533"/>
          </a:xfrm>
          <a:prstGeom prst="rect">
            <a:avLst/>
          </a:prstGeom>
        </p:spPr>
      </p:pic>
      <p:sp>
        <p:nvSpPr>
          <p:cNvPr id="301" name="С помощью общей механики"/>
          <p:cNvSpPr txBox="1"/>
          <p:nvPr/>
        </p:nvSpPr>
        <p:spPr>
          <a:xfrm>
            <a:off x="16341343" y="1536308"/>
            <a:ext cx="6163370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825500">
              <a:lnSpc>
                <a:spcPct val="90000"/>
              </a:lnSpc>
              <a:spcBef>
                <a:spcPts val="2000"/>
              </a:spcBef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t>С помощью общей механики</a:t>
            </a:r>
          </a:p>
        </p:txBody>
      </p:sp>
      <p:sp>
        <p:nvSpPr>
          <p:cNvPr id="302" name="С помощью акции"/>
          <p:cNvSpPr txBox="1"/>
          <p:nvPr/>
        </p:nvSpPr>
        <p:spPr>
          <a:xfrm>
            <a:off x="8863882" y="1541680"/>
            <a:ext cx="3997195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spcBef>
                <a:spcPts val="2000"/>
              </a:spcBef>
              <a:defRPr sz="3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>
              <a:defRPr sz="2800"/>
            </a:pPr>
            <a:r>
              <a:rPr sz="3000"/>
              <a:t>С помощью акции</a:t>
            </a:r>
          </a:p>
        </p:txBody>
      </p:sp>
      <p:sp>
        <p:nvSpPr>
          <p:cNvPr id="303" name="Бонусная программа…"/>
          <p:cNvSpPr txBox="1"/>
          <p:nvPr/>
        </p:nvSpPr>
        <p:spPr>
          <a:xfrm>
            <a:off x="16057227" y="2553500"/>
            <a:ext cx="5934013" cy="2546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68300" indent="-368300" algn="l" defTabSz="825500">
              <a:lnSpc>
                <a:spcPct val="90000"/>
              </a:lnSpc>
              <a:spcBef>
                <a:spcPts val="2000"/>
              </a:spcBef>
              <a:buClr>
                <a:srgbClr val="00CF6F"/>
              </a:buClr>
              <a:buSzPct val="145000"/>
              <a:buChar char="•"/>
              <a:defRPr sz="2900">
                <a:solidFill>
                  <a:srgbClr val="00000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pPr>
            <a:endParaRPr/>
          </a:p>
          <a:p>
            <a:pPr marL="368300" indent="-368300" algn="l" defTabSz="457200">
              <a:lnSpc>
                <a:spcPct val="90000"/>
              </a:lnSpc>
              <a:buClr>
                <a:srgbClr val="00CF6F"/>
              </a:buClr>
              <a:buSzPct val="145000"/>
              <a:buChar char="•"/>
              <a:defRPr sz="29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Бонусная программа</a:t>
            </a:r>
            <a:br/>
            <a:endParaRPr/>
          </a:p>
          <a:p>
            <a:pPr marL="368300" indent="-368300" algn="l" defTabSz="457200">
              <a:lnSpc>
                <a:spcPct val="90000"/>
              </a:lnSpc>
              <a:buClr>
                <a:srgbClr val="00CF6F"/>
              </a:buClr>
              <a:buSzPct val="145000"/>
              <a:buChar char="•"/>
              <a:defRPr sz="29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Дисконтная программа</a:t>
            </a:r>
            <a:br/>
            <a:endParaRPr/>
          </a:p>
          <a:p>
            <a:pPr marL="368300" indent="-368300" algn="l" defTabSz="457200">
              <a:lnSpc>
                <a:spcPct val="90000"/>
              </a:lnSpc>
              <a:buClr>
                <a:srgbClr val="00CF6F"/>
              </a:buClr>
              <a:buSzPct val="145000"/>
              <a:buChar char="•"/>
              <a:defRPr sz="29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Штампиковая программа</a:t>
            </a:r>
          </a:p>
        </p:txBody>
      </p:sp>
      <p:sp>
        <p:nvSpPr>
          <p:cNvPr id="304" name="Ранговая лестница  Позволяет предложить гостям несколько уровней бонусного кэшбека, которые будут действовать по принципу: «Чаще гость посещает ресторан, тем выше процент его кэшбека». Гость должен потратить определенную сумму за определенный период врем"/>
          <p:cNvSpPr txBox="1"/>
          <p:nvPr/>
        </p:nvSpPr>
        <p:spPr>
          <a:xfrm>
            <a:off x="16064517" y="5305417"/>
            <a:ext cx="7945523" cy="6710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81000" indent="-381000" algn="l" defTabSz="457200">
              <a:lnSpc>
                <a:spcPct val="90000"/>
              </a:lnSpc>
              <a:buClr>
                <a:srgbClr val="00CF6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Ранговая лестница</a:t>
            </a:r>
            <a:br/>
            <a:r>
              <a:t/>
            </a:r>
            <a:br/>
            <a:r>
              <a:rPr sz="2400"/>
              <a:t>Позволяет предложить гостям несколько уровней бонусного кэшбека, которые будут действовать по принципу: «Чаще гость посещает ресторан, тем выше процент его кэшбека». Гость должен потратить определенную сумму за определенный период времени, чтобы сохранить повышенный процент бонусного кэшбека/дисконта ускоренное накопление штампиков.</a:t>
            </a:r>
            <a:br>
              <a:rPr sz="2400"/>
            </a:br>
            <a:endParaRPr sz="2400"/>
          </a:p>
          <a:p>
            <a:pPr marL="381000" indent="-381000" algn="l" defTabSz="457200">
              <a:lnSpc>
                <a:spcPct val="90000"/>
              </a:lnSpc>
              <a:buClr>
                <a:srgbClr val="00CF6F"/>
              </a:buClr>
              <a:buSzPct val="200000"/>
              <a:buChar char="•"/>
              <a:defRPr sz="30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Подтверждение рангов</a:t>
            </a:r>
            <a:r>
              <a:rPr sz="2400"/>
              <a:t/>
            </a:r>
            <a:br>
              <a:rPr sz="2400"/>
            </a:br>
            <a:r>
              <a:rPr sz="2400"/>
              <a:t/>
            </a:r>
            <a:br>
              <a:rPr sz="2400"/>
            </a:br>
            <a:r>
              <a:rPr sz="2400"/>
              <a:t>Гость должен потратить определенную сумму за определенный период времени, чтобы сохранить повышенный процент бонусного кэшбека/дисконта ускоренное накопление штампиков.</a:t>
            </a:r>
          </a:p>
        </p:txBody>
      </p:sp>
      <p:grpSp>
        <p:nvGrpSpPr>
          <p:cNvPr id="308" name="Группа"/>
          <p:cNvGrpSpPr/>
          <p:nvPr/>
        </p:nvGrpSpPr>
        <p:grpSpPr>
          <a:xfrm>
            <a:off x="878054" y="8924651"/>
            <a:ext cx="10631489" cy="3914175"/>
            <a:chOff x="0" y="0"/>
            <a:chExt cx="10631488" cy="3914173"/>
          </a:xfrm>
        </p:grpSpPr>
        <p:sp>
          <p:nvSpPr>
            <p:cNvPr id="305" name="Сквиркл"/>
            <p:cNvSpPr/>
            <p:nvPr/>
          </p:nvSpPr>
          <p:spPr>
            <a:xfrm>
              <a:off x="0" y="0"/>
              <a:ext cx="10631489" cy="3914174"/>
            </a:xfrm>
            <a:prstGeom prst="roundRect">
              <a:avLst>
                <a:gd name="adj" fmla="val 7242"/>
              </a:avLst>
            </a:prstGeom>
            <a:solidFill>
              <a:srgbClr val="8E7EF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06" name="Чтобы получать базовые привилегии, гости должны делать чекин при каждом заказе"/>
            <p:cNvSpPr txBox="1"/>
            <p:nvPr/>
          </p:nvSpPr>
          <p:spPr>
            <a:xfrm>
              <a:off x="1770659" y="559310"/>
              <a:ext cx="8473914" cy="30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algn="l" defTabSz="825500">
                <a:defRPr sz="4200">
                  <a:solidFill>
                    <a:srgbClr val="FFFFFF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</a:lstStyle>
            <a:p>
              <a:r>
                <a:t>Чтобы получать базовые привилегии, гости должны делать чекин при каждом заказе</a:t>
              </a:r>
            </a:p>
          </p:txBody>
        </p:sp>
        <p:pic>
          <p:nvPicPr>
            <p:cNvPr id="307" name="Изображение" descr="Изображение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315" y="576309"/>
              <a:ext cx="723310" cy="723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09" name="Кружок"/>
          <p:cNvSpPr/>
          <p:nvPr/>
        </p:nvSpPr>
        <p:spPr>
          <a:xfrm>
            <a:off x="8587120" y="6713425"/>
            <a:ext cx="4550721" cy="4550721"/>
          </a:xfrm>
          <a:prstGeom prst="ellipse">
            <a:avLst/>
          </a:prstGeom>
          <a:solidFill>
            <a:srgbClr val="A097FF">
              <a:alpha val="747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56;g73843fe8fe_0_18"/>
          <p:cNvSpPr txBox="1"/>
          <p:nvPr/>
        </p:nvSpPr>
        <p:spPr>
          <a:xfrm>
            <a:off x="1033013" y="1002300"/>
            <a:ext cx="11071888" cy="4204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110000"/>
              </a:lnSpc>
              <a:defRPr sz="6300">
                <a:solidFill>
                  <a:srgbClr val="29304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Чтобы получать базовые привилегии, гости должны делать чекин при каждом заказе</a:t>
            </a:r>
          </a:p>
        </p:txBody>
      </p:sp>
      <p:sp>
        <p:nvSpPr>
          <p:cNvPr id="312" name="Пластиковая карта"/>
          <p:cNvSpPr txBox="1"/>
          <p:nvPr/>
        </p:nvSpPr>
        <p:spPr>
          <a:xfrm>
            <a:off x="8628328" y="6305016"/>
            <a:ext cx="247097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defRPr spc="-21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Пластиковая карта</a:t>
            </a:r>
          </a:p>
        </p:txBody>
      </p:sp>
      <p:pic>
        <p:nvPicPr>
          <p:cNvPr id="313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61231" y="6373995"/>
            <a:ext cx="1096717" cy="756948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Номер…"/>
          <p:cNvSpPr txBox="1"/>
          <p:nvPr/>
        </p:nvSpPr>
        <p:spPr>
          <a:xfrm>
            <a:off x="8628328" y="8500894"/>
            <a:ext cx="190391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pc="-21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Номер </a:t>
            </a:r>
          </a:p>
          <a:p>
            <a:pPr algn="l" defTabSz="457200">
              <a:defRPr spc="-21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телефона</a:t>
            </a:r>
          </a:p>
        </p:txBody>
      </p:sp>
      <p:pic>
        <p:nvPicPr>
          <p:cNvPr id="315" name="Изображение" descr="Изображение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97737" y="8471638"/>
            <a:ext cx="1023707" cy="1023712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Чекин по номеру  стола"/>
          <p:cNvSpPr txBox="1"/>
          <p:nvPr/>
        </p:nvSpPr>
        <p:spPr>
          <a:xfrm>
            <a:off x="8628328" y="10714119"/>
            <a:ext cx="330530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pc="-21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Чекин по номеру </a:t>
            </a:r>
            <a:br/>
            <a:r>
              <a:t>стола</a:t>
            </a:r>
          </a:p>
        </p:txBody>
      </p:sp>
      <p:pic>
        <p:nvPicPr>
          <p:cNvPr id="317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63923" y="10579127"/>
            <a:ext cx="880479" cy="1359730"/>
          </a:xfrm>
          <a:prstGeom prst="rect">
            <a:avLst/>
          </a:prstGeom>
          <a:ln w="12700">
            <a:miter lim="400000"/>
          </a:ln>
        </p:spPr>
      </p:pic>
      <p:sp>
        <p:nvSpPr>
          <p:cNvPr id="318" name="Мобильное  приложение  СберФуд"/>
          <p:cNvSpPr txBox="1"/>
          <p:nvPr/>
        </p:nvSpPr>
        <p:spPr>
          <a:xfrm>
            <a:off x="2621902" y="6227500"/>
            <a:ext cx="247097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pc="-21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Мобильное </a:t>
            </a:r>
            <a:br/>
            <a:r>
              <a:t>приложение </a:t>
            </a:r>
            <a:br/>
            <a:r>
              <a:t>СберФуд</a:t>
            </a:r>
          </a:p>
        </p:txBody>
      </p:sp>
      <p:sp>
        <p:nvSpPr>
          <p:cNvPr id="319" name="Приложение, выпущенное под брендом вашего ресторана…"/>
          <p:cNvSpPr txBox="1"/>
          <p:nvPr/>
        </p:nvSpPr>
        <p:spPr>
          <a:xfrm>
            <a:off x="2588036" y="8251031"/>
            <a:ext cx="3842249" cy="194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pc="-21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Приложение, выпущенное под брендом вашего ресторана</a:t>
            </a:r>
          </a:p>
          <a:p>
            <a:pPr algn="l" defTabSz="457200">
              <a:defRPr spc="-21">
                <a:solidFill>
                  <a:srgbClr val="26CF6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SOON</a:t>
            </a:r>
          </a:p>
        </p:txBody>
      </p:sp>
      <p:sp>
        <p:nvSpPr>
          <p:cNvPr id="320" name="Карта  в приложении WALLET"/>
          <p:cNvSpPr txBox="1"/>
          <p:nvPr/>
        </p:nvSpPr>
        <p:spPr>
          <a:xfrm>
            <a:off x="2588036" y="10695378"/>
            <a:ext cx="3581808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457200">
              <a:defRPr spc="-21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Карта </a:t>
            </a:r>
            <a:br/>
            <a:r>
              <a:t>в приложении WALLET</a:t>
            </a:r>
          </a:p>
        </p:txBody>
      </p:sp>
      <p:grpSp>
        <p:nvGrpSpPr>
          <p:cNvPr id="323" name="Группа"/>
          <p:cNvGrpSpPr/>
          <p:nvPr/>
        </p:nvGrpSpPr>
        <p:grpSpPr>
          <a:xfrm>
            <a:off x="1150253" y="6227500"/>
            <a:ext cx="1420727" cy="1358901"/>
            <a:chOff x="0" y="0"/>
            <a:chExt cx="1420726" cy="1358900"/>
          </a:xfrm>
        </p:grpSpPr>
        <p:pic>
          <p:nvPicPr>
            <p:cNvPr id="321" name="Изображение" descr="Изображение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3989"/>
              <a:ext cx="733936" cy="13309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2" name="SBER_FOOD_ICON_RGB 1.png" descr="SBER_FOOD_ICON_RGB 1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3032" y="0"/>
              <a:ext cx="1357695" cy="1358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6" name="Группа"/>
          <p:cNvGrpSpPr/>
          <p:nvPr/>
        </p:nvGrpSpPr>
        <p:grpSpPr>
          <a:xfrm>
            <a:off x="1150253" y="10728418"/>
            <a:ext cx="1120292" cy="1330922"/>
            <a:chOff x="0" y="0"/>
            <a:chExt cx="1120291" cy="1330921"/>
          </a:xfrm>
        </p:grpSpPr>
        <p:pic>
          <p:nvPicPr>
            <p:cNvPr id="324" name="Изображение" descr="Изображение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733936" cy="13309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5" name="Изображение" descr="Изображение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06798" y="235898"/>
              <a:ext cx="813494" cy="797588"/>
            </a:xfrm>
            <a:prstGeom prst="rect">
              <a:avLst/>
            </a:prstGeom>
            <a:effectLst>
              <a:outerShdw blurRad="177800" dist="25400" dir="5400000" rotWithShape="0">
                <a:srgbClr val="000000">
                  <a:alpha val="12432"/>
                </a:srgbClr>
              </a:outerShdw>
            </a:effectLst>
          </p:spPr>
        </p:pic>
      </p:grpSp>
      <p:pic>
        <p:nvPicPr>
          <p:cNvPr id="327" name="Изображение" descr="Изображение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41155" y="8505250"/>
            <a:ext cx="1132630" cy="1345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g_02.png" descr="img_02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2515958" y="-1850"/>
            <a:ext cx="118872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56;g73843fe8fe_0_18"/>
          <p:cNvSpPr txBox="1"/>
          <p:nvPr/>
        </p:nvSpPr>
        <p:spPr>
          <a:xfrm>
            <a:off x="1016386" y="1002300"/>
            <a:ext cx="8762164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110000"/>
              </a:lnSpc>
              <a:defRPr sz="6500">
                <a:solidFill>
                  <a:srgbClr val="29304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Новинка —Wallet</a:t>
            </a:r>
          </a:p>
        </p:txBody>
      </p:sp>
      <p:sp>
        <p:nvSpPr>
          <p:cNvPr id="331" name="Google Shape;56;g73843fe8fe_0_18"/>
          <p:cNvSpPr txBox="1"/>
          <p:nvPr/>
        </p:nvSpPr>
        <p:spPr>
          <a:xfrm>
            <a:off x="1016386" y="2748574"/>
            <a:ext cx="7108139" cy="1597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120000"/>
              </a:lnSpc>
              <a:defRPr sz="30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Карта Wallet – это доступ к аккаунту в программе лояльности вашего ресторана в телефоне гостя</a:t>
            </a:r>
          </a:p>
        </p:txBody>
      </p:sp>
      <p:grpSp>
        <p:nvGrpSpPr>
          <p:cNvPr id="345" name="Группа"/>
          <p:cNvGrpSpPr/>
          <p:nvPr/>
        </p:nvGrpSpPr>
        <p:grpSpPr>
          <a:xfrm>
            <a:off x="922778" y="5089209"/>
            <a:ext cx="7905064" cy="7678514"/>
            <a:chOff x="0" y="0"/>
            <a:chExt cx="7905063" cy="7678513"/>
          </a:xfrm>
        </p:grpSpPr>
        <p:sp>
          <p:nvSpPr>
            <p:cNvPr id="332" name="Возможности:"/>
            <p:cNvSpPr txBox="1"/>
            <p:nvPr/>
          </p:nvSpPr>
          <p:spPr>
            <a:xfrm>
              <a:off x="73684" y="0"/>
              <a:ext cx="7108139" cy="533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 algn="l" defTabSz="825500">
                <a:defRPr sz="28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</a:lstStyle>
            <a:p>
              <a:r>
                <a:t>Возможности:</a:t>
              </a:r>
            </a:p>
          </p:txBody>
        </p:sp>
        <p:sp>
          <p:nvSpPr>
            <p:cNvPr id="333" name="Отображение бонусного баланса  и ранга гостя"/>
            <p:cNvSpPr txBox="1"/>
            <p:nvPr/>
          </p:nvSpPr>
          <p:spPr>
            <a:xfrm>
              <a:off x="796925" y="930568"/>
              <a:ext cx="7108139" cy="11358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825500">
                <a:lnSpc>
                  <a:spcPct val="120000"/>
                </a:lnSpc>
                <a:defRPr sz="28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Отображение бонусного баланса </a:t>
              </a:r>
              <a:br/>
              <a:r>
                <a:t>и ранга гостя</a:t>
              </a:r>
            </a:p>
          </p:txBody>
        </p:sp>
        <p:pic>
          <p:nvPicPr>
            <p:cNvPr id="334" name="Изображение" descr="Изображение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5405" y="984671"/>
              <a:ext cx="413430" cy="4134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5" name="Изображение" descr="Изображение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2336" y="2349429"/>
              <a:ext cx="439568" cy="5023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6" name="Изображение" descr="Изображение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405" y="3331521"/>
              <a:ext cx="413430" cy="4134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7" name="Изображение" descr="Изображение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9172" y="4318650"/>
              <a:ext cx="505895" cy="3264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8" name="Изображение" descr="Изображение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6252590"/>
              <a:ext cx="624240" cy="436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9" name="Изображение" descr="Изображение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6000" y="7231135"/>
              <a:ext cx="412239" cy="3107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0" name="Настройка шаблонов карт"/>
            <p:cNvSpPr txBox="1"/>
            <p:nvPr/>
          </p:nvSpPr>
          <p:spPr>
            <a:xfrm>
              <a:off x="796925" y="2330400"/>
              <a:ext cx="5389285" cy="5404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 defTabSz="825500">
                <a:lnSpc>
                  <a:spcPct val="120000"/>
                </a:lnSpc>
                <a:defRPr sz="28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</a:lstStyle>
            <a:p>
              <a:r>
                <a:t>Настройка шаблонов карт</a:t>
              </a:r>
            </a:p>
          </p:txBody>
        </p:sp>
        <p:sp>
          <p:nvSpPr>
            <p:cNvPr id="341" name="Простой механизм выдачи карт"/>
            <p:cNvSpPr txBox="1"/>
            <p:nvPr/>
          </p:nvSpPr>
          <p:spPr>
            <a:xfrm>
              <a:off x="796925" y="3268013"/>
              <a:ext cx="6099501" cy="5404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 defTabSz="825500">
                <a:lnSpc>
                  <a:spcPct val="120000"/>
                </a:lnSpc>
                <a:defRPr sz="28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</a:lstStyle>
            <a:p>
              <a:r>
                <a:t>Простой механизм выдачи карт</a:t>
              </a:r>
            </a:p>
          </p:txBody>
        </p:sp>
        <p:sp>
          <p:nvSpPr>
            <p:cNvPr id="342" name="Динамически обновляемая информация о баллах и кэшбэке  на карте"/>
            <p:cNvSpPr txBox="1"/>
            <p:nvPr/>
          </p:nvSpPr>
          <p:spPr>
            <a:xfrm>
              <a:off x="796925" y="4205626"/>
              <a:ext cx="6414821" cy="1597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/>
            <a:p>
              <a:pPr algn="l" defTabSz="825500">
                <a:lnSpc>
                  <a:spcPct val="120000"/>
                </a:lnSpc>
                <a:defRPr sz="28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pPr>
              <a:r>
                <a:t>Динамически обновляемая информация о баллах и кэшбэке </a:t>
              </a:r>
              <a:br/>
              <a:r>
                <a:t>на карте</a:t>
              </a:r>
            </a:p>
          </p:txBody>
        </p:sp>
        <p:sp>
          <p:nvSpPr>
            <p:cNvPr id="343" name="Отправка push и geo-push"/>
            <p:cNvSpPr txBox="1"/>
            <p:nvPr/>
          </p:nvSpPr>
          <p:spPr>
            <a:xfrm>
              <a:off x="796925" y="6200454"/>
              <a:ext cx="5098856" cy="5404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 defTabSz="825500">
                <a:lnSpc>
                  <a:spcPct val="120000"/>
                </a:lnSpc>
                <a:defRPr sz="28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</a:lstStyle>
            <a:p>
              <a:r>
                <a:t>Отправка push и geo-push</a:t>
              </a:r>
            </a:p>
          </p:txBody>
        </p:sp>
        <p:sp>
          <p:nvSpPr>
            <p:cNvPr id="344" name="Вся аналитика r_keeper Loyalty"/>
            <p:cNvSpPr txBox="1"/>
            <p:nvPr/>
          </p:nvSpPr>
          <p:spPr>
            <a:xfrm>
              <a:off x="796925" y="7138068"/>
              <a:ext cx="6250580" cy="5404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l" defTabSz="825500">
                <a:lnSpc>
                  <a:spcPct val="120000"/>
                </a:lnSpc>
                <a:defRPr sz="2800">
                  <a:solidFill>
                    <a:srgbClr val="000000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</a:lstStyle>
            <a:p>
              <a:r>
                <a:t>Вся аналитика r_keeper Loyalty</a:t>
              </a:r>
            </a:p>
          </p:txBody>
        </p:sp>
      </p:grpSp>
      <p:grpSp>
        <p:nvGrpSpPr>
          <p:cNvPr id="349" name="Группа"/>
          <p:cNvGrpSpPr/>
          <p:nvPr/>
        </p:nvGrpSpPr>
        <p:grpSpPr>
          <a:xfrm>
            <a:off x="12201674" y="1011194"/>
            <a:ext cx="2245925" cy="1466735"/>
            <a:chOff x="0" y="0"/>
            <a:chExt cx="2245923" cy="1466734"/>
          </a:xfrm>
        </p:grpSpPr>
        <p:sp>
          <p:nvSpPr>
            <p:cNvPr id="346" name="Сквиркл"/>
            <p:cNvSpPr/>
            <p:nvPr/>
          </p:nvSpPr>
          <p:spPr>
            <a:xfrm>
              <a:off x="124611" y="0"/>
              <a:ext cx="2018800" cy="1275230"/>
            </a:xfrm>
            <a:prstGeom prst="roundRect">
              <a:avLst>
                <a:gd name="adj" fmla="val 9422"/>
              </a:avLst>
            </a:prstGeom>
            <a:solidFill>
              <a:srgbClr val="8E7EF3"/>
            </a:solidFill>
            <a:ln w="12700" cap="flat">
              <a:noFill/>
              <a:miter lim="400000"/>
            </a:ln>
            <a:effectLst>
              <a:outerShdw blurRad="254000" dist="25400" dir="5400000" rotWithShape="0">
                <a:srgbClr val="A198FF">
                  <a:alpha val="2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7" name="Треугольник"/>
            <p:cNvSpPr/>
            <p:nvPr/>
          </p:nvSpPr>
          <p:spPr>
            <a:xfrm>
              <a:off x="681306" y="977884"/>
              <a:ext cx="883313" cy="488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7EF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48" name="Карта"/>
            <p:cNvSpPr txBox="1"/>
            <p:nvPr/>
          </p:nvSpPr>
          <p:spPr>
            <a:xfrm>
              <a:off x="0" y="339018"/>
              <a:ext cx="2245924" cy="698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defTabSz="825500">
                <a:defRPr sz="3000">
                  <a:solidFill>
                    <a:srgbClr val="FFFFFF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</a:lstStyle>
            <a:p>
              <a:r>
                <a:t>Карта</a:t>
              </a:r>
            </a:p>
          </p:txBody>
        </p:sp>
      </p:grpSp>
      <p:grpSp>
        <p:nvGrpSpPr>
          <p:cNvPr id="353" name="Группа"/>
          <p:cNvGrpSpPr/>
          <p:nvPr/>
        </p:nvGrpSpPr>
        <p:grpSpPr>
          <a:xfrm>
            <a:off x="17883392" y="1011194"/>
            <a:ext cx="5087548" cy="1466735"/>
            <a:chOff x="0" y="0"/>
            <a:chExt cx="5087547" cy="1466734"/>
          </a:xfrm>
        </p:grpSpPr>
        <p:sp>
          <p:nvSpPr>
            <p:cNvPr id="350" name="Сквиркл"/>
            <p:cNvSpPr/>
            <p:nvPr/>
          </p:nvSpPr>
          <p:spPr>
            <a:xfrm>
              <a:off x="0" y="0"/>
              <a:ext cx="5087548" cy="1275230"/>
            </a:xfrm>
            <a:prstGeom prst="roundRect">
              <a:avLst>
                <a:gd name="adj" fmla="val 9422"/>
              </a:avLst>
            </a:prstGeom>
            <a:solidFill>
              <a:srgbClr val="8E7EF3"/>
            </a:solidFill>
            <a:ln w="12700" cap="flat">
              <a:noFill/>
              <a:miter lim="400000"/>
            </a:ln>
            <a:effectLst>
              <a:outerShdw blurRad="254000" dist="25400" dir="5400000" rotWithShape="0">
                <a:srgbClr val="877ED9">
                  <a:alpha val="2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1" name="Треугольник"/>
            <p:cNvSpPr/>
            <p:nvPr/>
          </p:nvSpPr>
          <p:spPr>
            <a:xfrm>
              <a:off x="2089024" y="977884"/>
              <a:ext cx="883313" cy="488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E7EF3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352" name="Анкета регистрации"/>
            <p:cNvSpPr txBox="1"/>
            <p:nvPr/>
          </p:nvSpPr>
          <p:spPr>
            <a:xfrm>
              <a:off x="43055" y="339018"/>
              <a:ext cx="4975252" cy="698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rmAutofit/>
            </a:bodyPr>
            <a:lstStyle>
              <a:lvl1pPr defTabSz="825500">
                <a:defRPr sz="3000">
                  <a:solidFill>
                    <a:srgbClr val="FFFFFF"/>
                  </a:solidFill>
                  <a:latin typeface="Montserrat Regular"/>
                  <a:ea typeface="Montserrat Regular"/>
                  <a:cs typeface="Montserrat Regular"/>
                  <a:sym typeface="Montserrat Regular"/>
                </a:defRPr>
              </a:lvl1pPr>
            </a:lstStyle>
            <a:p>
              <a:r>
                <a:t>Анкета регистрации</a:t>
              </a:r>
            </a:p>
          </p:txBody>
        </p:sp>
      </p:grpSp>
      <p:grpSp>
        <p:nvGrpSpPr>
          <p:cNvPr id="372" name="Группа"/>
          <p:cNvGrpSpPr/>
          <p:nvPr/>
        </p:nvGrpSpPr>
        <p:grpSpPr>
          <a:xfrm>
            <a:off x="10108719" y="-21720"/>
            <a:ext cx="14332631" cy="13759440"/>
            <a:chOff x="0" y="0"/>
            <a:chExt cx="14332629" cy="13759438"/>
          </a:xfrm>
        </p:grpSpPr>
        <p:sp>
          <p:nvSpPr>
            <p:cNvPr id="354" name="Прямоугольник"/>
            <p:cNvSpPr/>
            <p:nvPr/>
          </p:nvSpPr>
          <p:spPr>
            <a:xfrm>
              <a:off x="2768224" y="0"/>
              <a:ext cx="11564405" cy="13759438"/>
            </a:xfrm>
            <a:prstGeom prst="rect">
              <a:avLst/>
            </a:prstGeom>
            <a:solidFill>
              <a:srgbClr val="A097FF">
                <a:alpha val="15021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l" defTabSz="182880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363" name="Группа"/>
            <p:cNvGrpSpPr/>
            <p:nvPr/>
          </p:nvGrpSpPr>
          <p:grpSpPr>
            <a:xfrm>
              <a:off x="0" y="2732838"/>
              <a:ext cx="6431830" cy="11026600"/>
              <a:chOff x="0" y="0"/>
              <a:chExt cx="6431829" cy="11026599"/>
            </a:xfrm>
          </p:grpSpPr>
          <p:sp>
            <p:nvSpPr>
              <p:cNvPr id="355" name="Прямоугольник"/>
              <p:cNvSpPr/>
              <p:nvPr/>
            </p:nvSpPr>
            <p:spPr>
              <a:xfrm>
                <a:off x="445893" y="785413"/>
                <a:ext cx="5597881" cy="1024118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56" name="Прямоугольник"/>
              <p:cNvSpPr/>
              <p:nvPr/>
            </p:nvSpPr>
            <p:spPr>
              <a:xfrm>
                <a:off x="388054" y="652277"/>
                <a:ext cx="5655720" cy="572480"/>
              </a:xfrm>
              <a:prstGeom prst="rect">
                <a:avLst/>
              </a:prstGeom>
              <a:solidFill>
                <a:srgbClr val="BBBB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grpSp>
            <p:nvGrpSpPr>
              <p:cNvPr id="359" name="Группа"/>
              <p:cNvGrpSpPr/>
              <p:nvPr/>
            </p:nvGrpSpPr>
            <p:grpSpPr>
              <a:xfrm>
                <a:off x="477065" y="828343"/>
                <a:ext cx="5535538" cy="9786760"/>
                <a:chOff x="0" y="0"/>
                <a:chExt cx="5535536" cy="9786759"/>
              </a:xfrm>
            </p:grpSpPr>
            <p:pic>
              <p:nvPicPr>
                <p:cNvPr id="357" name="2.png" descr="2.png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0" y="0"/>
                  <a:ext cx="5535537" cy="37145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358" name="Screenshot_20190705_150217_com.google.android.apps.walletnfcrel.jpg" descr="Screenshot_20190705_150217_com.google.android.apps.walletnfcrel.jpg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42171" y="429634"/>
                  <a:ext cx="5449445" cy="935712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360" name="Прямоугольник"/>
              <p:cNvSpPr/>
              <p:nvPr/>
            </p:nvSpPr>
            <p:spPr>
              <a:xfrm>
                <a:off x="416973" y="1175805"/>
                <a:ext cx="5655720" cy="44615"/>
              </a:xfrm>
              <a:prstGeom prst="rect">
                <a:avLst/>
              </a:prstGeom>
              <a:solidFill>
                <a:srgbClr val="BBBB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361" name="phone.png" descr="phone.png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11370"/>
              <a:stretch/>
            </p:blipFill>
            <p:spPr>
              <a:xfrm>
                <a:off x="0" y="0"/>
                <a:ext cx="6431829" cy="1100487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62" name="Прямоугольник"/>
              <p:cNvSpPr/>
              <p:nvPr/>
            </p:nvSpPr>
            <p:spPr>
              <a:xfrm>
                <a:off x="758978" y="9969958"/>
                <a:ext cx="4971712" cy="97922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</p:grpSp>
        <p:grpSp>
          <p:nvGrpSpPr>
            <p:cNvPr id="370" name="Группа"/>
            <p:cNvGrpSpPr/>
            <p:nvPr/>
          </p:nvGrpSpPr>
          <p:grpSpPr>
            <a:xfrm>
              <a:off x="7089440" y="2732838"/>
              <a:ext cx="6431830" cy="11026600"/>
              <a:chOff x="0" y="0"/>
              <a:chExt cx="6431829" cy="11026599"/>
            </a:xfrm>
          </p:grpSpPr>
          <p:sp>
            <p:nvSpPr>
              <p:cNvPr id="364" name="Прямоугольник"/>
              <p:cNvSpPr/>
              <p:nvPr/>
            </p:nvSpPr>
            <p:spPr>
              <a:xfrm>
                <a:off x="445893" y="785413"/>
                <a:ext cx="5597881" cy="1024118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65" name="Прямоугольник"/>
              <p:cNvSpPr/>
              <p:nvPr/>
            </p:nvSpPr>
            <p:spPr>
              <a:xfrm>
                <a:off x="388054" y="652277"/>
                <a:ext cx="5655720" cy="572480"/>
              </a:xfrm>
              <a:prstGeom prst="rect">
                <a:avLst/>
              </a:prstGeom>
              <a:solidFill>
                <a:srgbClr val="BBBB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sp>
            <p:nvSpPr>
              <p:cNvPr id="366" name="Прямоугольник"/>
              <p:cNvSpPr/>
              <p:nvPr/>
            </p:nvSpPr>
            <p:spPr>
              <a:xfrm>
                <a:off x="416973" y="1175805"/>
                <a:ext cx="5655720" cy="44615"/>
              </a:xfrm>
              <a:prstGeom prst="rect">
                <a:avLst/>
              </a:prstGeom>
              <a:solidFill>
                <a:srgbClr val="BBBBB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367" name="phone.png" descr="phone.png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11195"/>
              <a:stretch/>
            </p:blipFill>
            <p:spPr>
              <a:xfrm>
                <a:off x="0" y="0"/>
                <a:ext cx="6431829" cy="1102659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68" name="Прямоугольник"/>
              <p:cNvSpPr/>
              <p:nvPr/>
            </p:nvSpPr>
            <p:spPr>
              <a:xfrm>
                <a:off x="758978" y="9969958"/>
                <a:ext cx="4971712" cy="97922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defTabSz="82550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/>
              </a:p>
            </p:txBody>
          </p:sp>
          <p:pic>
            <p:nvPicPr>
              <p:cNvPr id="369" name="редактирование анкеты.jpg" descr="редактирование анкеты.jpg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93231" y="1222098"/>
                <a:ext cx="5535388" cy="937988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71" name="Изображение" descr="Изображение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717728" y="3936377"/>
              <a:ext cx="5404449" cy="61701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Прямоугольник"/>
          <p:cNvSpPr/>
          <p:nvPr/>
        </p:nvSpPr>
        <p:spPr>
          <a:xfrm>
            <a:off x="14279760" y="-21720"/>
            <a:ext cx="10161588" cy="13759439"/>
          </a:xfrm>
          <a:prstGeom prst="rect">
            <a:avLst/>
          </a:prstGeom>
          <a:solidFill>
            <a:srgbClr val="A097FF">
              <a:alpha val="24804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l" defTabSz="18288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75" name="Google Shape;56;g73843fe8fe_0_18"/>
          <p:cNvSpPr txBox="1"/>
          <p:nvPr/>
        </p:nvSpPr>
        <p:spPr>
          <a:xfrm>
            <a:off x="2730520" y="989600"/>
            <a:ext cx="9505874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110000"/>
              </a:lnSpc>
              <a:defRPr sz="6500">
                <a:solidFill>
                  <a:srgbClr val="293048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Привилегии и акции</a:t>
            </a:r>
          </a:p>
        </p:txBody>
      </p:sp>
      <p:sp>
        <p:nvSpPr>
          <p:cNvPr id="376" name="Google Shape;56;g73843fe8fe_0_18"/>
          <p:cNvSpPr txBox="1"/>
          <p:nvPr/>
        </p:nvSpPr>
        <p:spPr>
          <a:xfrm>
            <a:off x="1033013" y="2587832"/>
            <a:ext cx="12405664" cy="2667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914400">
              <a:lnSpc>
                <a:spcPct val="120000"/>
              </a:lnSpc>
              <a:defRPr sz="25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Хотите увеличить продажи определенной позиции меню? </a:t>
            </a:r>
            <a:br/>
            <a:r>
              <a:t>Увеличить средний чек и посещаемость в непопулярные часы? Мотивировать гостей приходить чаще или вернуть ушедших? </a:t>
            </a:r>
            <a:br/>
            <a:r>
              <a:t/>
            </a:r>
            <a:br/>
            <a:r>
              <a:t>У нас есть акции для любого сценария — гибкий и понятный конструктор акций позволит настроить любое предложение за несколько минут. </a:t>
            </a:r>
          </a:p>
        </p:txBody>
      </p:sp>
      <p:sp>
        <p:nvSpPr>
          <p:cNvPr id="377" name="Google Shape;56;g73843fe8fe_0_18"/>
          <p:cNvSpPr txBox="1"/>
          <p:nvPr/>
        </p:nvSpPr>
        <p:spPr>
          <a:xfrm>
            <a:off x="1032809" y="6013041"/>
            <a:ext cx="5568454" cy="6990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330200" indent="-330200" algn="l" defTabSz="914400">
              <a:lnSpc>
                <a:spcPct val="180000"/>
              </a:lnSpc>
              <a:buSzPct val="123000"/>
              <a:buChar char="•"/>
              <a:defRPr sz="2600">
                <a:solidFill>
                  <a:srgbClr val="8B7AD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Приветственный бонус</a:t>
            </a:r>
          </a:p>
          <a:p>
            <a:pPr marL="330200" indent="-330200" algn="l" defTabSz="914400">
              <a:lnSpc>
                <a:spcPct val="180000"/>
              </a:lnSpc>
              <a:buSzPct val="123000"/>
              <a:buChar char="•"/>
              <a:defRPr sz="2600">
                <a:solidFill>
                  <a:srgbClr val="8B7AD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День рождения</a:t>
            </a:r>
          </a:p>
          <a:p>
            <a:pPr marL="330200" indent="-330200" algn="l" defTabSz="914400">
              <a:lnSpc>
                <a:spcPct val="180000"/>
              </a:lnSpc>
              <a:buSzPct val="123000"/>
              <a:buChar char="•"/>
              <a:defRPr sz="2600">
                <a:solidFill>
                  <a:srgbClr val="8B7AD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Счастливый час</a:t>
            </a:r>
          </a:p>
          <a:p>
            <a:pPr marL="330200" indent="-330200" algn="l" defTabSz="914400">
              <a:lnSpc>
                <a:spcPct val="180000"/>
              </a:lnSpc>
              <a:buSzPct val="123000"/>
              <a:buChar char="•"/>
              <a:defRPr sz="2600">
                <a:solidFill>
                  <a:srgbClr val="8B7AD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N-ое блюдо в подарок</a:t>
            </a:r>
          </a:p>
          <a:p>
            <a:pPr marL="330200" indent="-330200" algn="l" defTabSz="914400">
              <a:lnSpc>
                <a:spcPct val="180000"/>
              </a:lnSpc>
              <a:buSzPct val="123000"/>
              <a:buChar char="•"/>
              <a:defRPr sz="2600">
                <a:solidFill>
                  <a:srgbClr val="8B7AD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Штампики</a:t>
            </a:r>
          </a:p>
          <a:p>
            <a:pPr marL="330200" indent="-330200" algn="l" defTabSz="914400">
              <a:lnSpc>
                <a:spcPct val="180000"/>
              </a:lnSpc>
              <a:buSzPct val="123000"/>
              <a:buChar char="•"/>
              <a:defRPr sz="2600">
                <a:solidFill>
                  <a:srgbClr val="8B7AD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Комбо по специальной цене</a:t>
            </a:r>
          </a:p>
          <a:p>
            <a:pPr marL="330200" indent="-330200" algn="l" defTabSz="914400">
              <a:lnSpc>
                <a:spcPct val="180000"/>
              </a:lnSpc>
              <a:buSzPct val="123000"/>
              <a:buChar char="•"/>
              <a:defRPr sz="2600">
                <a:solidFill>
                  <a:srgbClr val="8B7AD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Приведи друга</a:t>
            </a:r>
          </a:p>
          <a:p>
            <a:pPr marL="330200" indent="-330200" algn="l" defTabSz="914400">
              <a:lnSpc>
                <a:spcPct val="180000"/>
              </a:lnSpc>
              <a:buSzPct val="123000"/>
              <a:buChar char="•"/>
              <a:defRPr sz="2600">
                <a:solidFill>
                  <a:srgbClr val="8B7AD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Абонементы</a:t>
            </a:r>
          </a:p>
          <a:p>
            <a:pPr marL="330200" indent="-330200" algn="l" defTabSz="914400">
              <a:lnSpc>
                <a:spcPct val="180000"/>
              </a:lnSpc>
              <a:buSzPct val="123000"/>
              <a:buChar char="•"/>
              <a:defRPr sz="2600">
                <a:solidFill>
                  <a:srgbClr val="8B7AD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Промобонусы</a:t>
            </a:r>
          </a:p>
          <a:p>
            <a:pPr marL="330200" indent="-330200" algn="l" defTabSz="914400">
              <a:lnSpc>
                <a:spcPct val="180000"/>
              </a:lnSpc>
              <a:buSzPct val="123000"/>
              <a:buChar char="•"/>
              <a:defRPr sz="2600">
                <a:solidFill>
                  <a:srgbClr val="8B7ADF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t>Промокоды</a:t>
            </a:r>
          </a:p>
        </p:txBody>
      </p:sp>
      <p:sp>
        <p:nvSpPr>
          <p:cNvPr id="378" name="Акции для анонимных чеков…"/>
          <p:cNvSpPr txBox="1"/>
          <p:nvPr/>
        </p:nvSpPr>
        <p:spPr>
          <a:xfrm>
            <a:off x="7038592" y="5976765"/>
            <a:ext cx="6517850" cy="2878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34429" indent="-334429" algn="l" defTabSz="457200">
              <a:lnSpc>
                <a:spcPts val="6100"/>
              </a:lnSpc>
              <a:buClr>
                <a:srgbClr val="948CEB"/>
              </a:buClr>
              <a:buSzPct val="123000"/>
              <a:buChar char="•"/>
              <a:defRPr sz="2633">
                <a:solidFill>
                  <a:srgbClr val="695CBA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 err="1"/>
              <a:t>Акции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анонимных</a:t>
            </a:r>
            <a:r>
              <a:rPr dirty="0"/>
              <a:t> </a:t>
            </a:r>
            <a:r>
              <a:rPr dirty="0" err="1"/>
              <a:t>чеков</a:t>
            </a:r>
            <a:endParaRPr sz="1200" dirty="0"/>
          </a:p>
          <a:p>
            <a:pPr algn="l" defTabSz="457200">
              <a:lnSpc>
                <a:spcPts val="4000"/>
              </a:lnSpc>
              <a:defRPr sz="22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 err="1"/>
              <a:t>Бизнес-ланч</a:t>
            </a:r>
            <a:r>
              <a:rPr dirty="0"/>
              <a:t>, </a:t>
            </a:r>
            <a:r>
              <a:rPr dirty="0" err="1"/>
              <a:t>Комбо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завтрак</a:t>
            </a:r>
            <a:r>
              <a:rPr dirty="0"/>
              <a:t>, </a:t>
            </a:r>
            <a:r>
              <a:rPr dirty="0" err="1"/>
              <a:t>Вечерние</a:t>
            </a:r>
            <a:r>
              <a:rPr dirty="0"/>
              <a:t> </a:t>
            </a:r>
            <a:r>
              <a:rPr dirty="0" err="1"/>
              <a:t>скидки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витрину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другие</a:t>
            </a:r>
            <a:r>
              <a:rPr dirty="0"/>
              <a:t> </a:t>
            </a:r>
            <a:r>
              <a:rPr dirty="0" err="1"/>
              <a:t>дисконтные</a:t>
            </a:r>
            <a:r>
              <a:rPr dirty="0"/>
              <a:t> </a:t>
            </a:r>
            <a:r>
              <a:rPr dirty="0" err="1"/>
              <a:t>акции</a:t>
            </a:r>
            <a:r>
              <a:rPr dirty="0"/>
              <a:t> </a:t>
            </a:r>
            <a:r>
              <a:rPr dirty="0" err="1"/>
              <a:t>доступны</a:t>
            </a:r>
            <a:r>
              <a:rPr dirty="0"/>
              <a:t> </a:t>
            </a:r>
            <a:r>
              <a:rPr dirty="0" err="1"/>
              <a:t>всем</a:t>
            </a:r>
            <a:r>
              <a:rPr dirty="0"/>
              <a:t> </a:t>
            </a:r>
            <a:r>
              <a:rPr dirty="0" err="1"/>
              <a:t>гостям</a:t>
            </a:r>
            <a:r>
              <a:rPr dirty="0"/>
              <a:t>,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том</a:t>
            </a:r>
            <a:r>
              <a:rPr dirty="0"/>
              <a:t> </a:t>
            </a:r>
            <a:r>
              <a:rPr dirty="0" err="1"/>
              <a:t>числе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использующим</a:t>
            </a:r>
            <a:r>
              <a:rPr dirty="0"/>
              <a:t> </a:t>
            </a:r>
            <a:r>
              <a:rPr dirty="0" err="1"/>
              <a:t>программу</a:t>
            </a:r>
            <a:r>
              <a:rPr dirty="0"/>
              <a:t> </a:t>
            </a:r>
            <a:r>
              <a:rPr dirty="0" err="1"/>
              <a:t>лояльности</a:t>
            </a:r>
            <a:r>
              <a:rPr dirty="0"/>
              <a:t>.</a:t>
            </a:r>
          </a:p>
        </p:txBody>
      </p:sp>
      <p:sp>
        <p:nvSpPr>
          <p:cNvPr id="379" name="Сервис несуммирования акций…"/>
          <p:cNvSpPr txBox="1"/>
          <p:nvPr/>
        </p:nvSpPr>
        <p:spPr>
          <a:xfrm>
            <a:off x="7038592" y="8893314"/>
            <a:ext cx="7181451" cy="3378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325970" indent="-325970" algn="l" defTabSz="457200">
              <a:lnSpc>
                <a:spcPts val="6000"/>
              </a:lnSpc>
              <a:buClr>
                <a:srgbClr val="948CEB"/>
              </a:buClr>
              <a:buSzPct val="123000"/>
              <a:buChar char="•"/>
              <a:defRPr sz="2633">
                <a:solidFill>
                  <a:srgbClr val="695CBA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sz="2566" dirty="0" err="1"/>
              <a:t>Сервис</a:t>
            </a:r>
            <a:r>
              <a:rPr sz="2566" dirty="0"/>
              <a:t> </a:t>
            </a:r>
            <a:r>
              <a:rPr sz="2566" dirty="0" err="1"/>
              <a:t>несуммирования</a:t>
            </a:r>
            <a:r>
              <a:rPr sz="2566" dirty="0"/>
              <a:t> </a:t>
            </a:r>
            <a:r>
              <a:rPr sz="2566" dirty="0" err="1"/>
              <a:t>акций</a:t>
            </a:r>
            <a:endParaRPr sz="1200" dirty="0"/>
          </a:p>
          <a:p>
            <a:pPr algn="l" defTabSz="457200">
              <a:lnSpc>
                <a:spcPts val="4000"/>
              </a:lnSpc>
              <a:defRPr sz="22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pPr>
            <a:r>
              <a:rPr dirty="0" err="1"/>
              <a:t>Ресторан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уйдет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минус</a:t>
            </a:r>
            <a:r>
              <a:rPr dirty="0"/>
              <a:t> </a:t>
            </a:r>
            <a:r>
              <a:rPr dirty="0" err="1"/>
              <a:t>из-за</a:t>
            </a:r>
            <a:r>
              <a:rPr dirty="0"/>
              <a:t> </a:t>
            </a:r>
            <a:r>
              <a:rPr dirty="0" err="1"/>
              <a:t>пересекающихся</a:t>
            </a:r>
            <a:r>
              <a:rPr dirty="0"/>
              <a:t> </a:t>
            </a:r>
            <a:r>
              <a:rPr dirty="0" err="1"/>
              <a:t>акций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бонусной</a:t>
            </a:r>
            <a:r>
              <a:rPr dirty="0"/>
              <a:t> </a:t>
            </a:r>
            <a:r>
              <a:rPr dirty="0" err="1"/>
              <a:t>программы</a:t>
            </a:r>
            <a:r>
              <a:rPr dirty="0"/>
              <a:t>.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каждое</a:t>
            </a:r>
            <a:r>
              <a:rPr dirty="0"/>
              <a:t> </a:t>
            </a:r>
            <a:r>
              <a:rPr dirty="0" err="1"/>
              <a:t>блюдо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заказе</a:t>
            </a:r>
            <a:r>
              <a:rPr dirty="0"/>
              <a:t> </a:t>
            </a:r>
            <a:r>
              <a:rPr dirty="0" err="1"/>
              <a:t>применяется</a:t>
            </a:r>
            <a:r>
              <a:rPr dirty="0"/>
              <a:t> </a:t>
            </a:r>
            <a:r>
              <a:rPr dirty="0" err="1"/>
              <a:t>только</a:t>
            </a:r>
            <a:r>
              <a:rPr dirty="0"/>
              <a:t> </a:t>
            </a:r>
            <a:r>
              <a:rPr dirty="0" err="1"/>
              <a:t>одна</a:t>
            </a:r>
            <a:r>
              <a:rPr dirty="0"/>
              <a:t> </a:t>
            </a:r>
            <a:r>
              <a:rPr dirty="0" err="1"/>
              <a:t>акция</a:t>
            </a:r>
            <a:r>
              <a:rPr dirty="0"/>
              <a:t> — </a:t>
            </a:r>
            <a:r>
              <a:rPr dirty="0" err="1"/>
              <a:t>самая</a:t>
            </a:r>
            <a:r>
              <a:rPr dirty="0"/>
              <a:t> </a:t>
            </a:r>
            <a:r>
              <a:rPr dirty="0" err="1"/>
              <a:t>выгодная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гостя</a:t>
            </a:r>
            <a:r>
              <a:rPr dirty="0"/>
              <a:t>.</a:t>
            </a:r>
          </a:p>
        </p:txBody>
      </p:sp>
      <p:grpSp>
        <p:nvGrpSpPr>
          <p:cNvPr id="382" name="Группа"/>
          <p:cNvGrpSpPr/>
          <p:nvPr/>
        </p:nvGrpSpPr>
        <p:grpSpPr>
          <a:xfrm>
            <a:off x="974509" y="859051"/>
            <a:ext cx="1270001" cy="1270001"/>
            <a:chOff x="0" y="0"/>
            <a:chExt cx="1270000" cy="1270000"/>
          </a:xfrm>
        </p:grpSpPr>
        <p:sp>
          <p:nvSpPr>
            <p:cNvPr id="380" name="Кружок"/>
            <p:cNvSpPr/>
            <p:nvPr/>
          </p:nvSpPr>
          <p:spPr>
            <a:xfrm>
              <a:off x="0" y="0"/>
              <a:ext cx="1270000" cy="1270000"/>
            </a:xfrm>
            <a:prstGeom prst="ellipse">
              <a:avLst/>
            </a:prstGeom>
            <a:solidFill>
              <a:srgbClr val="8E7EF3">
                <a:alpha val="20212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381" name="Изображение" descr="Изображение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79123" y="244418"/>
              <a:ext cx="737154" cy="7049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83" name="scr.png" descr="scr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11268" y="4253916"/>
            <a:ext cx="11030080" cy="9483803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Google Shape;56;g73843fe8fe_0_18"/>
          <p:cNvSpPr txBox="1"/>
          <p:nvPr/>
        </p:nvSpPr>
        <p:spPr>
          <a:xfrm>
            <a:off x="14919180" y="2587832"/>
            <a:ext cx="8882750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914400">
              <a:lnSpc>
                <a:spcPct val="120000"/>
              </a:lnSpc>
              <a:defRPr sz="25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t>А для тех, кто еще не пользуется вашей программой лояльности, не придется настраивать акции на кассе — анонимные акции доступны всем гостям.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818</Words>
  <Application>Microsoft Office PowerPoint</Application>
  <PresentationFormat>Произвольный</PresentationFormat>
  <Paragraphs>208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30" baseType="lpstr">
      <vt:lpstr>Arial</vt:lpstr>
      <vt:lpstr>Calibri</vt:lpstr>
      <vt:lpstr>Helvetica</vt:lpstr>
      <vt:lpstr>Helvetica Light</vt:lpstr>
      <vt:lpstr>Helvetica Neue</vt:lpstr>
      <vt:lpstr>Helvetica Neue Light</vt:lpstr>
      <vt:lpstr>Helvetica Neue Medium</vt:lpstr>
      <vt:lpstr>Montserrat Bold</vt:lpstr>
      <vt:lpstr>Montserrat ExtraBold</vt:lpstr>
      <vt:lpstr>Montserrat Medium</vt:lpstr>
      <vt:lpstr>Montserrat Regular</vt:lpstr>
      <vt:lpstr>Montserrat SemiBold</vt:lpstr>
      <vt:lpstr>21_BasicWhite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Sergey Shifrin</cp:lastModifiedBy>
  <cp:revision>3</cp:revision>
  <dcterms:modified xsi:type="dcterms:W3CDTF">2020-10-27T09:13:52Z</dcterms:modified>
</cp:coreProperties>
</file>